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9" r:id="rId2"/>
    <p:sldMasterId id="2147483731" r:id="rId3"/>
    <p:sldMasterId id="2147483733" r:id="rId4"/>
    <p:sldMasterId id="2147483735" r:id="rId5"/>
    <p:sldMasterId id="2147483737" r:id="rId6"/>
    <p:sldMasterId id="2147483739" r:id="rId7"/>
    <p:sldMasterId id="2147483741" r:id="rId8"/>
    <p:sldMasterId id="2147483745" r:id="rId9"/>
    <p:sldMasterId id="2147483749" r:id="rId10"/>
    <p:sldMasterId id="2147483751" r:id="rId11"/>
    <p:sldMasterId id="2147483753" r:id="rId12"/>
    <p:sldMasterId id="2147483755" r:id="rId13"/>
    <p:sldMasterId id="2147483757" r:id="rId14"/>
    <p:sldMasterId id="2147483759" r:id="rId15"/>
    <p:sldMasterId id="2147483761" r:id="rId16"/>
    <p:sldMasterId id="2147483946" r:id="rId17"/>
  </p:sldMasterIdLst>
  <p:notesMasterIdLst>
    <p:notesMasterId r:id="rId72"/>
  </p:notesMasterIdLst>
  <p:sldIdLst>
    <p:sldId id="469" r:id="rId18"/>
    <p:sldId id="387" r:id="rId19"/>
    <p:sldId id="485" r:id="rId20"/>
    <p:sldId id="471" r:id="rId21"/>
    <p:sldId id="472" r:id="rId22"/>
    <p:sldId id="473" r:id="rId23"/>
    <p:sldId id="474" r:id="rId24"/>
    <p:sldId id="488" r:id="rId25"/>
    <p:sldId id="391" r:id="rId26"/>
    <p:sldId id="480" r:id="rId27"/>
    <p:sldId id="306" r:id="rId28"/>
    <p:sldId id="490" r:id="rId29"/>
    <p:sldId id="496" r:id="rId30"/>
    <p:sldId id="396" r:id="rId31"/>
    <p:sldId id="397" r:id="rId32"/>
    <p:sldId id="489" r:id="rId33"/>
    <p:sldId id="398" r:id="rId34"/>
    <p:sldId id="399" r:id="rId35"/>
    <p:sldId id="400" r:id="rId36"/>
    <p:sldId id="401" r:id="rId37"/>
    <p:sldId id="383" r:id="rId38"/>
    <p:sldId id="481" r:id="rId39"/>
    <p:sldId id="484" r:id="rId40"/>
    <p:sldId id="491" r:id="rId41"/>
    <p:sldId id="492" r:id="rId42"/>
    <p:sldId id="422" r:id="rId43"/>
    <p:sldId id="493" r:id="rId44"/>
    <p:sldId id="421" r:id="rId45"/>
    <p:sldId id="426" r:id="rId46"/>
    <p:sldId id="431" r:id="rId47"/>
    <p:sldId id="440" r:id="rId48"/>
    <p:sldId id="441" r:id="rId49"/>
    <p:sldId id="444" r:id="rId50"/>
    <p:sldId id="436" r:id="rId51"/>
    <p:sldId id="498" r:id="rId52"/>
    <p:sldId id="497" r:id="rId53"/>
    <p:sldId id="466" r:id="rId54"/>
    <p:sldId id="495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68" r:id="rId64"/>
    <p:sldId id="461" r:id="rId65"/>
    <p:sldId id="459" r:id="rId66"/>
    <p:sldId id="462" r:id="rId67"/>
    <p:sldId id="463" r:id="rId68"/>
    <p:sldId id="464" r:id="rId69"/>
    <p:sldId id="465" r:id="rId70"/>
    <p:sldId id="467" r:id="rId7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6C12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1557" autoAdjust="0"/>
  </p:normalViewPr>
  <p:slideViewPr>
    <p:cSldViewPr>
      <p:cViewPr varScale="1">
        <p:scale>
          <a:sx n="83" d="100"/>
          <a:sy n="83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530956-52C5-435C-86A3-1F5B533FB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E529-8D6B-4721-9ABC-C4BB63156B5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C7C74-4EC9-4DCB-B9F9-BDDB7609709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F31F1-4327-46DF-B966-E854FBEA4345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C161E-342A-460D-88BE-E93EFE21C986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.This is simplified illustrative data, but consistent with patterns in CES data</a:t>
            </a:r>
          </a:p>
          <a:p>
            <a:pPr eaLnBrk="1" hangingPunct="1"/>
            <a:r>
              <a:rPr lang="en-US" dirty="0" smtClean="0"/>
              <a:t>.Total Housing is rent + </a:t>
            </a:r>
            <a:r>
              <a:rPr lang="en-US" dirty="0" err="1" smtClean="0"/>
              <a:t>ultilities</a:t>
            </a:r>
            <a:r>
              <a:rPr lang="en-US" smtClean="0"/>
              <a:t>. It doesn’t go up very much from couple to 2 children</a:t>
            </a:r>
          </a:p>
          <a:p>
            <a:pPr eaLnBrk="1" hangingPunct="1"/>
            <a:r>
              <a:rPr lang="en-US" smtClean="0"/>
              <a:t>.Neither do automotive costs</a:t>
            </a:r>
          </a:p>
          <a:p>
            <a:pPr eaLnBrk="1" hangingPunct="1"/>
            <a:r>
              <a:rPr lang="en-US" smtClean="0"/>
              <a:t>.Food does go up</a:t>
            </a:r>
          </a:p>
          <a:p>
            <a:pPr eaLnBrk="1" hangingPunct="1"/>
            <a:r>
              <a:rPr lang="en-US" smtClean="0"/>
              <a:t>.This reflects the fact that we are looking only at marginal expenditures</a:t>
            </a:r>
          </a:p>
          <a:p>
            <a:pPr eaLnBrk="1" hangingPunct="1"/>
            <a:endParaRPr lang="en-US" smtClean="0"/>
          </a:p>
          <a:p>
            <a:pPr algn="ctr" eaLnBrk="1" hangingPunct="1"/>
            <a:r>
              <a:rPr lang="en-US" smtClean="0"/>
              <a:t>DATA IN CHART:</a:t>
            </a:r>
          </a:p>
          <a:p>
            <a:pPr eaLnBrk="1" hangingPunct="1"/>
            <a:r>
              <a:rPr lang="en-US" smtClean="0"/>
              <a:t>			Couple	1 child	2 children	   3 children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Food			500		675			850		950</a:t>
            </a:r>
          </a:p>
          <a:p>
            <a:pPr eaLnBrk="1" hangingPunct="1"/>
            <a:r>
              <a:rPr lang="en-US" smtClean="0"/>
              <a:t>Toys, Clothes		200		300			350		400</a:t>
            </a:r>
          </a:p>
          <a:p>
            <a:pPr eaLnBrk="1" hangingPunct="1"/>
            <a:r>
              <a:rPr lang="en-US" smtClean="0"/>
              <a:t>Utilties		400		450			450		500</a:t>
            </a:r>
          </a:p>
          <a:p>
            <a:pPr eaLnBrk="1" hangingPunct="1"/>
            <a:r>
              <a:rPr lang="en-US" smtClean="0"/>
              <a:t>Rent			1000		1250			1250		1400</a:t>
            </a:r>
          </a:p>
          <a:p>
            <a:pPr eaLnBrk="1" hangingPunct="1"/>
            <a:r>
              <a:rPr lang="en-US" smtClean="0"/>
              <a:t>Cars			700		700			700		700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Total			2800		3375			3600		3950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Two Child family:  Difference from couple = 800 or 22% of its total or 29% more than couple spends</a:t>
            </a:r>
          </a:p>
          <a:p>
            <a:pPr eaLnBrk="1" hangingPunct="1"/>
            <a:endParaRPr lang="en-US" smtClean="0"/>
          </a:p>
          <a:p>
            <a:pPr algn="ctr" eaLnBrk="1" hangingPunct="1"/>
            <a:r>
              <a:rPr lang="en-US" smtClean="0"/>
              <a:t>REAL CES DATA</a:t>
            </a:r>
          </a:p>
          <a:p>
            <a:pPr algn="ctr" eaLnBrk="1" hangingPunct="1"/>
            <a:r>
              <a:rPr lang="en-US" smtClean="0"/>
              <a:t>FAMILIES WITH INCOMES BETWEEN 50,000 AND 70,000</a:t>
            </a:r>
          </a:p>
          <a:p>
            <a:pPr eaLnBrk="1" hangingPunct="1"/>
            <a:r>
              <a:rPr lang="en-US" smtClean="0"/>
              <a:t>   </a:t>
            </a:r>
          </a:p>
          <a:p>
            <a:pPr eaLnBrk="1" hangingPunct="1"/>
            <a:r>
              <a:rPr lang="en-US" smtClean="0"/>
              <a:t>2 person household </a:t>
            </a:r>
          </a:p>
          <a:p>
            <a:pPr eaLnBrk="1" hangingPunct="1"/>
            <a:r>
              <a:rPr lang="en-US" smtClean="0"/>
              <a:t>	total for clothes, transportation, housing, food  =  33,217</a:t>
            </a:r>
          </a:p>
          <a:p>
            <a:pPr eaLnBrk="1" hangingPunct="1"/>
            <a:r>
              <a:rPr lang="en-US" smtClean="0"/>
              <a:t>4 person household					    = 39,090</a:t>
            </a:r>
          </a:p>
          <a:p>
            <a:pPr eaLnBrk="1" hangingPunct="1"/>
            <a:r>
              <a:rPr lang="en-US" smtClean="0"/>
              <a:t>	Increase of 				$5873</a:t>
            </a:r>
          </a:p>
          <a:p>
            <a:pPr eaLnBrk="1" hangingPunct="1"/>
            <a:r>
              <a:rPr lang="en-US" smtClean="0"/>
              <a:t>	As percent of $70,000                   	8%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	This is at same income level, I have not attempted to get the incomes that equate for living standards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8F466-F43F-4D6C-B67C-267EF046593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slide here to illustrate why giving low income mom only marginal expenditures is a disaster…provide example of their total expenditures, then what’s being allocated…use example of couple who spend $1000, 200 is marginal, compare one with a 500/500 income split to another with 800/200</a:t>
            </a:r>
          </a:p>
          <a:p>
            <a:pPr eaLnBrk="1" hangingPunct="1"/>
            <a:r>
              <a:rPr lang="en-US" smtClean="0"/>
              <a:t>Then slide into the equivalence scale slide on how to estimate marginal expendituers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THEN WE CONLCUDE THAT THE CONCEPT IS PROBLEMATIC AND ANNOUNCE WE MOVE TO IMPLEMENTATION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9136D-0B57-4436-8307-063BF27ECFD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2D9C7-6A44-4DBF-A6B1-95F76681DF0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F5CFF-EF50-4D20-AAD5-DC7455D8873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E529-8D6B-4721-9ABC-C4BB63156B5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8E98B-49B0-4724-8560-C1220152AE2A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A0992-83D1-40DB-B088-C4B22E1A9E7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30956-52C5-435C-86A3-1F5B533FBD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28B41-8D38-4688-A007-A5FC196BA5BE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E836C-0544-4FFA-89BE-DE1B518ED3B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Yellow: 30%</a:t>
            </a:r>
            <a:r>
              <a:rPr lang="en-US" baseline="0" dirty="0" smtClean="0"/>
              <a:t> or greater increase</a:t>
            </a:r>
          </a:p>
          <a:p>
            <a:r>
              <a:rPr lang="en-US" baseline="0" dirty="0" smtClean="0"/>
              <a:t>Gold: 30% to 100% increase</a:t>
            </a:r>
          </a:p>
          <a:p>
            <a:r>
              <a:rPr lang="en-US" baseline="0" dirty="0" smtClean="0"/>
              <a:t>Lower </a:t>
            </a:r>
            <a:r>
              <a:rPr lang="en-US" baseline="0" dirty="0" err="1" smtClean="0"/>
              <a:t>Lert</a:t>
            </a:r>
            <a:r>
              <a:rPr lang="en-US" baseline="0" dirty="0" smtClean="0"/>
              <a:t>: more than 100% increase</a:t>
            </a:r>
          </a:p>
          <a:p>
            <a:r>
              <a:rPr lang="en-US" baseline="0" dirty="0" smtClean="0"/>
              <a:t>Many in upper right have payments from CP to NCP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30956-52C5-435C-86A3-1F5B533FBD3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E73A8-8D49-4B72-B6D2-1853CE654B01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145F-59E7-4C07-B6BD-746822E490A3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A3263-822B-4CFD-8E66-1EE395EC0256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69DFF-CB50-47EE-99A2-205FC0AB28DC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8E11B-D4B7-4408-8DEB-D45416C67C78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87A24-0595-4662-8139-A0084592152A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4CA28-FB32-4B62-A54E-D0C20D1BEC8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Some totals from the table "Distribution of Parents' Adjusted Gross Incomes from the 2007 Case File Review".	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Examples in the AJC presentation are unusual situation</a:t>
            </a:r>
          </a:p>
          <a:p>
            <a:pPr eaLnBrk="1" hangingPunct="1">
              <a:defRPr/>
            </a:pPr>
            <a:r>
              <a:rPr lang="en-US" b="1" dirty="0" smtClean="0"/>
              <a:t>    1.0%	CP earns less than $1000 and NCP earns more than $6000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3.3%	CP earns less than $2000 and NCP earns more than $5000</a:t>
            </a:r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Cases are most concentrated in the $1000 to $4000 income range.</a:t>
            </a:r>
          </a:p>
          <a:p>
            <a:pPr eaLnBrk="1" hangingPunct="1">
              <a:defRPr/>
            </a:pPr>
            <a:r>
              <a:rPr lang="en-US" dirty="0" smtClean="0"/>
              <a:t>    46.3%	CP's earns between $1000 and $3000 while NCP earns between $1000 and $4000 </a:t>
            </a:r>
          </a:p>
          <a:p>
            <a:pPr eaLnBrk="1" hangingPunct="1">
              <a:defRPr/>
            </a:pPr>
            <a:r>
              <a:rPr lang="en-US" dirty="0" smtClean="0"/>
              <a:t>	(This is sum of six cells that each have more than 5% of cases.)</a:t>
            </a:r>
          </a:p>
          <a:p>
            <a:pPr eaLnBrk="1" hangingPunct="1">
              <a:defRPr/>
            </a:pPr>
            <a:r>
              <a:rPr lang="en-US" dirty="0" smtClean="0"/>
              <a:t>    54.1%	both parent earn between $1000 and $4000</a:t>
            </a:r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Most parents have low to moderate incomes	</a:t>
            </a:r>
          </a:p>
          <a:p>
            <a:pPr eaLnBrk="1" hangingPunct="1">
              <a:defRPr/>
            </a:pPr>
            <a:r>
              <a:rPr lang="en-US" dirty="0" smtClean="0"/>
              <a:t>    15.4%		both parents earn less than $2000</a:t>
            </a:r>
          </a:p>
          <a:p>
            <a:pPr eaLnBrk="1" hangingPunct="1">
              <a:defRPr/>
            </a:pPr>
            <a:r>
              <a:rPr lang="en-US" dirty="0" smtClean="0"/>
              <a:t>    42.0%		both parents earn less than $3000</a:t>
            </a:r>
          </a:p>
          <a:p>
            <a:pPr eaLnBrk="1" hangingPunct="1">
              <a:defRPr/>
            </a:pPr>
            <a:r>
              <a:rPr lang="en-US" dirty="0" smtClean="0"/>
              <a:t>    67.2%		both parents earn less than $4000</a:t>
            </a:r>
          </a:p>
          <a:p>
            <a:pPr eaLnBrk="1" hangingPunct="1">
              <a:defRPr/>
            </a:pPr>
            <a:r>
              <a:rPr lang="en-US" dirty="0" smtClean="0"/>
              <a:t>    86.8%		both parents earn less than $6000</a:t>
            </a:r>
          </a:p>
          <a:p>
            <a:pPr eaLnBrk="1" hangingPunct="1">
              <a:defRPr/>
            </a:pPr>
            <a:r>
              <a:rPr lang="en-US" dirty="0" smtClean="0"/>
              <a:t>    94.8%		both parents earn less than $8000</a:t>
            </a:r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Some observations on "fairly equal" situations:</a:t>
            </a:r>
          </a:p>
          <a:p>
            <a:pPr eaLnBrk="1" hangingPunct="1">
              <a:defRPr/>
            </a:pPr>
            <a:r>
              <a:rPr lang="en-US" dirty="0" smtClean="0"/>
              <a:t>    20.3%	both parents earn less than $8000 and the difference in incomes is no more than $1000</a:t>
            </a:r>
          </a:p>
          <a:p>
            <a:pPr eaLnBrk="1" hangingPunct="1">
              <a:defRPr/>
            </a:pPr>
            <a:r>
              <a:rPr lang="en-US" dirty="0" smtClean="0"/>
              <a:t>	This is the sum of the bright yellow cells above.				</a:t>
            </a:r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    55.3%	Both parents earn less than $8000 and the difference between their incomes is no more than $2000</a:t>
            </a:r>
          </a:p>
          <a:p>
            <a:pPr eaLnBrk="1" hangingPunct="1">
              <a:defRPr/>
            </a:pPr>
            <a:r>
              <a:rPr lang="en-US" dirty="0" smtClean="0"/>
              <a:t>	This is the sum of the bright yellow and pale yellow cells above.</a:t>
            </a:r>
          </a:p>
          <a:p>
            <a:pPr eaLnBrk="1" hangingPunct="1">
              <a:defRPr/>
            </a:pPr>
            <a:r>
              <a:rPr lang="en-US" dirty="0" smtClean="0"/>
              <a:t> </a:t>
            </a:r>
          </a:p>
          <a:p>
            <a:pPr eaLnBrk="1" hangingPunct="1">
              <a:defRPr/>
            </a:pPr>
            <a:r>
              <a:rPr lang="en-US" dirty="0" smtClean="0"/>
              <a:t>There may be some discrepancies due to rounding. (The sums are totals of exact values, not the rounded figuresdisplayed on the table.)	</a:t>
            </a:r>
          </a:p>
          <a:p>
            <a:pPr eaLnBrk="1" hangingPunct="1">
              <a:defRPr/>
            </a:pPr>
            <a:r>
              <a:rPr lang="en-US" dirty="0" smtClean="0"/>
              <a:t>Source:  Computed from the database created in 2008 by the Center for Policy Research for Arizona Child Support Guidelines	</a:t>
            </a:r>
          </a:p>
          <a:p>
            <a:pPr eaLnBrk="1" hangingPunct="1">
              <a:defRPr/>
            </a:pPr>
            <a:r>
              <a:rPr lang="en-US" dirty="0" smtClean="0"/>
              <a:t>Case File Review.   Cases are from calendar year 2007. Income distribution analysis by Tara Ellman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7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30956-52C5-435C-86A3-1F5B533FBD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A6239-DDC6-42AF-9A39-DB99A0A1E65C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5619B-D399-4E8B-8B3E-BC6DD39D33F5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1610D-A968-4CEA-B480-3D5A1B8959C6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800" b="1" dirty="0" smtClean="0"/>
              <a:t>Some totals from the table "Distribution of Parents' Adjusted Gross Incomes from the 2007 Case File Review".	</a:t>
            </a:r>
            <a:endParaRPr lang="en-US" sz="800" dirty="0" smtClean="0"/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Examples in the AJC presentation are unusual situation</a:t>
            </a:r>
          </a:p>
          <a:p>
            <a:pPr eaLnBrk="1" hangingPunct="1">
              <a:defRPr/>
            </a:pPr>
            <a:r>
              <a:rPr lang="en-US" sz="800" b="1" dirty="0" smtClean="0"/>
              <a:t>    1.0%	CP earns less than $1000 and NCP earns more than $6000</a:t>
            </a:r>
            <a:endParaRPr lang="en-US" sz="800" dirty="0" smtClean="0"/>
          </a:p>
          <a:p>
            <a:pPr eaLnBrk="1" hangingPunct="1">
              <a:defRPr/>
            </a:pPr>
            <a:r>
              <a:rPr lang="en-US" sz="800" dirty="0" smtClean="0"/>
              <a:t>    3.3%	CP earns less than $2000 and NCP earns more than $5000</a:t>
            </a:r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Cases are most concentrated in the $1000 to $4000 income range.</a:t>
            </a:r>
          </a:p>
          <a:p>
            <a:pPr eaLnBrk="1" hangingPunct="1">
              <a:defRPr/>
            </a:pPr>
            <a:r>
              <a:rPr lang="en-US" sz="800" dirty="0" smtClean="0"/>
              <a:t>    46.3%	CP's earns between $1000 and $3000 while NCP earns between $1000 and $4000 </a:t>
            </a:r>
          </a:p>
          <a:p>
            <a:pPr eaLnBrk="1" hangingPunct="1">
              <a:defRPr/>
            </a:pPr>
            <a:r>
              <a:rPr lang="en-US" sz="800" dirty="0" smtClean="0"/>
              <a:t>	(This is sum of six cells that each have more than 5% of cases.)</a:t>
            </a:r>
          </a:p>
          <a:p>
            <a:pPr eaLnBrk="1" hangingPunct="1">
              <a:defRPr/>
            </a:pPr>
            <a:r>
              <a:rPr lang="en-US" sz="800" dirty="0" smtClean="0"/>
              <a:t>    54.1%	both parent earn between $1000 and $4000</a:t>
            </a:r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Most parents have low to moderate incomes	</a:t>
            </a:r>
          </a:p>
          <a:p>
            <a:pPr eaLnBrk="1" hangingPunct="1">
              <a:defRPr/>
            </a:pPr>
            <a:r>
              <a:rPr lang="en-US" sz="800" dirty="0" smtClean="0"/>
              <a:t>    15.4%		both parents earn less than $2000</a:t>
            </a:r>
          </a:p>
          <a:p>
            <a:pPr eaLnBrk="1" hangingPunct="1">
              <a:defRPr/>
            </a:pPr>
            <a:r>
              <a:rPr lang="en-US" sz="800" dirty="0" smtClean="0"/>
              <a:t>    42.0%		both parents earn less than $3000</a:t>
            </a:r>
          </a:p>
          <a:p>
            <a:pPr eaLnBrk="1" hangingPunct="1">
              <a:defRPr/>
            </a:pPr>
            <a:r>
              <a:rPr lang="en-US" sz="800" dirty="0" smtClean="0"/>
              <a:t>    67.2%		both parents earn less than $4000</a:t>
            </a:r>
          </a:p>
          <a:p>
            <a:pPr eaLnBrk="1" hangingPunct="1">
              <a:defRPr/>
            </a:pPr>
            <a:r>
              <a:rPr lang="en-US" sz="800" dirty="0" smtClean="0"/>
              <a:t>    86.8%		both parents earn less than $6000</a:t>
            </a:r>
          </a:p>
          <a:p>
            <a:pPr eaLnBrk="1" hangingPunct="1">
              <a:defRPr/>
            </a:pPr>
            <a:r>
              <a:rPr lang="en-US" sz="800" dirty="0" smtClean="0"/>
              <a:t>    94.8%		both parents earn less than $8000</a:t>
            </a:r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Some observations on "fairly equal" situations:</a:t>
            </a:r>
          </a:p>
          <a:p>
            <a:pPr eaLnBrk="1" hangingPunct="1">
              <a:defRPr/>
            </a:pPr>
            <a:r>
              <a:rPr lang="en-US" sz="800" dirty="0" smtClean="0"/>
              <a:t>    20.3%	both parents earn less than $8000 and the difference in incomes is no more than $1000</a:t>
            </a:r>
          </a:p>
          <a:p>
            <a:pPr eaLnBrk="1" hangingPunct="1">
              <a:defRPr/>
            </a:pPr>
            <a:r>
              <a:rPr lang="en-US" sz="800" dirty="0" smtClean="0"/>
              <a:t>	This is the sum of the bright yellow cells above.				</a:t>
            </a:r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    55.3%	Both parents earn less than $8000 and the difference between their incomes is no more than $2000</a:t>
            </a:r>
          </a:p>
          <a:p>
            <a:pPr eaLnBrk="1" hangingPunct="1">
              <a:defRPr/>
            </a:pPr>
            <a:r>
              <a:rPr lang="en-US" sz="800" dirty="0" smtClean="0"/>
              <a:t>	This is the sum of the bright yellow and pale yellow cells above.</a:t>
            </a:r>
          </a:p>
          <a:p>
            <a:pPr eaLnBrk="1" hangingPunct="1">
              <a:defRPr/>
            </a:pPr>
            <a:r>
              <a:rPr lang="en-US" sz="800" dirty="0" smtClean="0"/>
              <a:t> </a:t>
            </a:r>
          </a:p>
          <a:p>
            <a:pPr eaLnBrk="1" hangingPunct="1">
              <a:defRPr/>
            </a:pPr>
            <a:r>
              <a:rPr lang="en-US" sz="800" dirty="0" smtClean="0"/>
              <a:t>There may be some discrepancies due to rounding. (The sums are totals of exact values, not the rounded figuresdisplayed on the table.)	</a:t>
            </a:r>
          </a:p>
          <a:p>
            <a:pPr eaLnBrk="1" hangingPunct="1">
              <a:defRPr/>
            </a:pPr>
            <a:r>
              <a:rPr lang="en-US" sz="800" dirty="0" smtClean="0"/>
              <a:t>Source:  Computed from the database created in 2008 by the Center for Policy Research for Arizona Child Support Guidelines	</a:t>
            </a:r>
          </a:p>
          <a:p>
            <a:pPr eaLnBrk="1" hangingPunct="1">
              <a:defRPr/>
            </a:pPr>
            <a:r>
              <a:rPr lang="en-US" sz="800" dirty="0" smtClean="0"/>
              <a:t>Case File Review.   Cases are from calendar year 2007. Income distribution analysis by Tara Ellman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800" dirty="0" smtClean="0"/>
              <a:t>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800" dirty="0" smtClean="0"/>
              <a:t>										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800" dirty="0" smtClean="0"/>
              <a:t>										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04AA7-61F2-4FCA-826D-B4142D1D9591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800" dirty="0" smtClean="0"/>
              <a:t>							</a:t>
            </a:r>
          </a:p>
          <a:p>
            <a:pPr eaLnBrk="1" hangingPunct="1">
              <a:lnSpc>
                <a:spcPct val="80000"/>
              </a:lnSpc>
            </a:pPr>
            <a:r>
              <a:rPr lang="en-US" sz="800" dirty="0" smtClean="0"/>
              <a:t>											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D2D77-7243-4CAA-B966-D640CD50B98B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Each number fades in on “click.”</a:t>
            </a:r>
          </a:p>
          <a:p>
            <a:pPr eaLnBrk="1" hangingPunct="1"/>
            <a:r>
              <a:rPr lang="en-US" dirty="0" smtClean="0"/>
              <a:t>Statutory factors continued on next slide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8D9E7-A744-4415-9186-7F2C75BFDFCA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30956-52C5-435C-86A3-1F5B533FBD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1F780-A2B8-4DA2-82D1-2F1B18604C9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AE529-8D6B-4721-9ABC-C4BB63156B5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DAC6-1522-4C84-97FD-2F05C673808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77FB-A518-420F-B7CB-092DEB38CA5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773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QUESTION: WHY ISN’T THIS THE SUPPORT RATE DAD PAYS NO MATTER WHAT PROPORTION OF THE COMBINED INCOME HE EARNS?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C1ACA29-382F-48CD-88B4-1D23B960BE83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7050B07-03BE-490A-AD67-6AE6547E2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ED7F0F7-8E1F-4736-A3C5-3E0E6128115B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95DD4F-A882-4929-99A8-525096040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D5E7AD2-DF23-4E19-A010-659CE83BE534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353AC16-CDBC-4645-B70E-1BA803AC9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B1456A5-2D1E-4CE0-A715-91EFD09B07B7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311289E-D903-4719-9D7A-AF80E50CE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495726-61E8-4673-9BBB-06DABE1D04F3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1C2EF2-BC26-486D-AE3D-ACF4FD74D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0A8D7F7-4C62-4C56-9CC7-635DD89091A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70F63C5-DE38-4D6F-96B8-FFC990F12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DB09276-CF54-4A4C-9E70-61F28A9A56F6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B04CD2-109A-4186-A6EC-80BF4E54B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F13466-1288-44D6-AC11-34904A9B7FF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FF51366-757B-4929-8810-562FF8C51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1B74991-295A-40AB-84FB-B4B92F6AAE72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D5EFC36-B146-4CF0-AF62-DF92EF1353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B92F418-E599-4E87-A134-37B0611ABD7D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22D01CA-6885-402C-AA3D-1F473E2969D0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4E2A3CC-4C02-4604-87A5-81FE36D296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6AA17B7-E9AC-4854-82F6-646E9268D72E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25D111-6B23-4703-BC40-DA8E59320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7FF4C-499F-4470-A9A7-8C90C7A2E005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1507-B964-450F-9A80-1AF377E0E3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6D7C8-E5D1-49E6-AFBF-2E7050CE6570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5AF15-FD84-49B6-B43E-3B477D2CC8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4401CDF-174A-4B7F-9E21-B6BCA33D44D6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2623B04-DAC2-4951-8C73-A2F0FFBA68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544C0-9C4F-41D3-A0F1-AF50896CB50C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30C1-2324-4B45-98DD-24BF40B67D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AB748EE-65F9-43BB-ABAD-008874D7BE48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F967CB1-D8BD-4122-B1FA-AA0D121B4D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F44F16F-5480-474B-95BD-65A670C91F28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C8BB407-AAC2-4422-829B-380FBE986B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CC379-C8B8-40B7-94C1-9383AD557B9D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7089-F26F-45C1-B9A0-64B77B8549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833D9-B973-4A2D-914A-82129658C023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D9BD-F2C4-4B69-B473-8D8BBFDB99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8455-8CC7-4514-B3D0-E0E76C9DB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C1AA-C636-44E8-A6A9-90A83B305506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965B-444D-47B2-9628-07DD9485C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2FD5-425A-43F9-89B0-82D780A872F8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B198413-70D2-4083-B267-98D283503F5A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4077BDE-DFA1-430F-978B-244179E51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DFA2-AD40-4FF1-A03C-59DEF1000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8F07-812E-42D4-91CF-44262596D126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C0FDDF7-0914-4BD2-B15B-AA0008369D02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12CC19F-38F3-4422-A338-A2B51FAB2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ACD1F4-D6DE-4B38-A08D-C7A3114119F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AD65D35-C144-4D37-8ABD-9013A0F2D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E2579BE-C7FC-4194-AD39-4EFF4BA9BB5F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9F2AF81-2FEB-4959-9926-432EA907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E8281BF-B648-4AED-836D-7FC8B415BEEE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C61B34-97E6-4048-A14F-5CD56E88F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F88DD9-F4A3-46E8-8DDC-08C542091AD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EA3C72D-0D9D-42E6-A48A-70EBE7B5D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910D4F2-0B24-4482-858C-05350DDEC1C1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F7769A7-5762-474D-9D4E-50535B635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7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16A98C22-F36D-4BF4-AFF1-62C27B8F9663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563F6E25-516C-49AB-8900-FA22BB1AE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495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F07CB9FB-32F3-4768-B1CB-84D1165B5C54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4AE4AA31-340E-417E-88DF-3E9D6AD2B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1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2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EFD72707-256E-4A68-AB6F-A4B63059609A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6C1E228-F0FD-4DE7-9B66-60B55A2A2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54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8B82A23A-0BAF-4A68-9A93-BE5B409E16C2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A25A86E6-044A-4D28-94F3-E93F02B77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6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83A0A8AB-72F0-46B3-AA27-02750E66A723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D7D89E4D-5A4A-4F32-823D-2D64E90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59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69C5A4F3-CF81-4316-BBF6-68874CCCBB42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A6E83B0-4F65-4629-A4B5-2FAD7CB16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1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36D39A2A-D820-4974-AEFE-67F8BEB9FD8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EADEB5E-31AC-45E2-A342-E97782298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809ED15E-B7EB-40EE-B179-40496418482C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08575400-4A5B-4615-ADA7-5D84B06FD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AA99DF-A860-4D2E-A265-4B82C17C4979}" type="datetime1">
              <a:rPr lang="en-US" smtClean="0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22264F-0651-40B9-A8E7-E5C55AC30F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0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4335EEDB-A2C7-4A4D-A2B2-8C1F678F261A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E823FB5-7C3E-4EA9-8906-4F23BAAF4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E756C841-AB47-4903-A741-D0F1BBC0B7B9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38B5E174-B886-45FE-8DB7-AD11461D3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5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0DA39AE4-1638-422C-8A9F-6F501B0BA571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44F5BB87-E360-4EB1-959B-0BC13E9D7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75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43D627D5-CCDA-4BC3-8422-8C3FA7943D76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9164A1DE-0AB4-449D-81C0-B1B520C25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39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5A53A121-4080-4228-8121-829F80AC73F4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1A96A66-13FA-4390-987D-A1CABE940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E2D587BB-100B-4C6C-8DB2-38C4818F35D2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409E7FC2-5FA9-4BFC-BFC0-7ACB43DFC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4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622DCBC6-33B6-435A-9A45-27315B9B7158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46DCA71-DCC3-47CE-8FCA-61E00069C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7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fld id="{C82C0D77-D5FB-4B7D-B41C-C03EDF82341B}" type="datetime1">
              <a:rPr lang="en-US"/>
              <a:pPr>
                <a:defRPr/>
              </a:pPr>
              <a:t>4/28/2010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438086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E032C89-3197-4A18-827D-9814C6E92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914400"/>
            <a:ext cx="6629400" cy="2209800"/>
          </a:xfrm>
        </p:spPr>
        <p:txBody>
          <a:bodyPr/>
          <a:lstStyle/>
          <a:p>
            <a:r>
              <a:rPr lang="en-US" dirty="0" smtClean="0"/>
              <a:t>Arizona: A New Approach to  </a:t>
            </a:r>
            <a:r>
              <a:rPr lang="en-US" dirty="0"/>
              <a:t>Child Support Guidelines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038600"/>
            <a:ext cx="4343400" cy="1600200"/>
          </a:xfrm>
        </p:spPr>
        <p:txBody>
          <a:bodyPr/>
          <a:lstStyle/>
          <a:p>
            <a:r>
              <a:rPr lang="en-US" dirty="0" smtClean="0"/>
              <a:t>National Attorney College</a:t>
            </a:r>
          </a:p>
          <a:p>
            <a:r>
              <a:rPr lang="en-US" dirty="0" smtClean="0"/>
              <a:t>Child Support Attorneys</a:t>
            </a:r>
            <a:endParaRPr lang="en-US" dirty="0"/>
          </a:p>
          <a:p>
            <a:r>
              <a:rPr lang="en-US" dirty="0" smtClean="0"/>
              <a:t>April 28, 2010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537325" y="6357938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© 2008</a:t>
            </a:r>
          </a:p>
          <a:p>
            <a:r>
              <a:rPr lang="en-US" sz="1200" dirty="0"/>
              <a:t>Ira and Tara Ellman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>Presentation Overview: 3 Parts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4500" dirty="0" smtClean="0"/>
              <a:t>What  Are Support Guidelines </a:t>
            </a:r>
            <a:r>
              <a:rPr lang="en-US" sz="4500" i="1" dirty="0" smtClean="0"/>
              <a:t>Supposed</a:t>
            </a:r>
            <a:r>
              <a:rPr lang="en-US" sz="4500" dirty="0" smtClean="0"/>
              <a:t> to Do?</a:t>
            </a:r>
          </a:p>
          <a:p>
            <a:pPr eaLnBrk="1" hangingPunct="1"/>
            <a:r>
              <a:rPr lang="en-US" sz="4500" dirty="0" smtClean="0">
                <a:solidFill>
                  <a:schemeClr val="accent3"/>
                </a:solidFill>
              </a:rPr>
              <a:t>What Do Most States </a:t>
            </a:r>
            <a:r>
              <a:rPr lang="en-US" sz="4500" i="1" dirty="0" smtClean="0">
                <a:solidFill>
                  <a:schemeClr val="accent3"/>
                </a:solidFill>
              </a:rPr>
              <a:t>Actually</a:t>
            </a:r>
            <a:r>
              <a:rPr lang="en-US" sz="4500" dirty="0" smtClean="0">
                <a:solidFill>
                  <a:schemeClr val="accent3"/>
                </a:solidFill>
              </a:rPr>
              <a:t> Do?</a:t>
            </a:r>
          </a:p>
          <a:p>
            <a:pPr eaLnBrk="1" hangingPunct="1"/>
            <a:r>
              <a:rPr lang="en-US" sz="4500" dirty="0" smtClean="0"/>
              <a:t>What Will the New Arizona Guidelines Do?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sz="2800" i="1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DFBE5D3-B4ED-4825-99D5-7AD4C469F543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cap="none" dirty="0" smtClean="0"/>
              <a:t>Guideline Basics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6962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POOI vs. Income Shares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Both Set Support as a Percentage of Parental Income – POOI to obligor income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Income Shares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Applies the percentage to </a:t>
            </a:r>
            <a:r>
              <a:rPr lang="en-US" sz="2400" i="1" dirty="0" smtClean="0"/>
              <a:t>total</a:t>
            </a:r>
            <a:r>
              <a:rPr lang="en-US" sz="2400" dirty="0" smtClean="0"/>
              <a:t> parental income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Then requires Dad to pay his proportionate share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Arizona—and most states--are Income Shares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 2 systems give same result if they use the same percentages: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Example: 20%, Dad $1000, Mom $500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Child support is $200 either way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The real difference between the 2 systems: they use different percentages</a:t>
            </a:r>
            <a:endParaRPr lang="en-US" sz="2800" dirty="0" smtClean="0"/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2BD0EAC-D036-4973-8307-CCECC9C69987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3C5DB2-A2E1-468C-8BB1-188E8F0AB82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88"/>
            <a:ext cx="3103563" cy="366712"/>
          </a:xfrm>
          <a:noFill/>
        </p:spPr>
        <p:txBody>
          <a:bodyPr/>
          <a:lstStyle/>
          <a:p>
            <a:pPr eaLnBrk="1" hangingPunct="1"/>
            <a:r>
              <a:rPr lang="en-US" sz="1400" b="1" dirty="0" smtClean="0"/>
              <a:t>CHART 2 SUPPORT RATES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23963" y="5489575"/>
            <a:ext cx="6562725" cy="822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tx2"/>
                </a:solidFill>
              </a:rPr>
              <a:t>(The support </a:t>
            </a:r>
            <a:r>
              <a:rPr lang="en-US" sz="2400" b="1" i="1" dirty="0">
                <a:solidFill>
                  <a:schemeClr val="tx2"/>
                </a:solidFill>
              </a:rPr>
              <a:t>rate</a:t>
            </a:r>
            <a:r>
              <a:rPr lang="en-US" sz="2400" b="1" dirty="0">
                <a:solidFill>
                  <a:schemeClr val="tx2"/>
                </a:solidFill>
              </a:rPr>
              <a:t> Dad pays on his income </a:t>
            </a:r>
          </a:p>
          <a:p>
            <a:pPr algn="ctr" eaLnBrk="1" hangingPunct="1"/>
            <a:r>
              <a:rPr lang="en-US" sz="2400" b="1" dirty="0">
                <a:solidFill>
                  <a:schemeClr val="tx2"/>
                </a:solidFill>
              </a:rPr>
              <a:t>depends on the parents’ </a:t>
            </a:r>
            <a:r>
              <a:rPr lang="en-US" sz="2400" b="1" i="1" dirty="0">
                <a:solidFill>
                  <a:schemeClr val="tx2"/>
                </a:solidFill>
              </a:rPr>
              <a:t>combined</a:t>
            </a:r>
            <a:r>
              <a:rPr lang="en-US" sz="2400" b="1" dirty="0">
                <a:solidFill>
                  <a:schemeClr val="tx2"/>
                </a:solidFill>
              </a:rPr>
              <a:t> income.)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1225" y="533400"/>
          <a:ext cx="7323138" cy="4648200"/>
        </p:xfrm>
        <a:graphic>
          <a:graphicData uri="http://schemas.openxmlformats.org/presentationml/2006/ole">
            <p:oleObj spid="_x0000_s130050" name="Chart" r:id="rId4" imgW="7297560" imgH="5421960" progId="Excel.Sheet.8">
              <p:embed/>
            </p:oleObj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562600" y="990600"/>
            <a:ext cx="3048000" cy="1006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Total support obligation divided by combined income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971800" y="1066800"/>
            <a:ext cx="1676400" cy="685800"/>
          </a:xfrm>
          <a:prstGeom prst="wedgeRectCallout">
            <a:avLst>
              <a:gd name="adj1" fmla="val -50472"/>
              <a:gd name="adj2" fmla="val 164583"/>
            </a:avLst>
          </a:prstGeom>
          <a:solidFill>
            <a:srgbClr val="FFCC00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High Rates at Low Incomes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6400800" y="2286000"/>
            <a:ext cx="2057400" cy="609600"/>
          </a:xfrm>
          <a:prstGeom prst="wedgeRoundRectCallout">
            <a:avLst>
              <a:gd name="adj1" fmla="val -43829"/>
              <a:gd name="adj2" fmla="val 94273"/>
              <a:gd name="adj3" fmla="val 16667"/>
            </a:avLst>
          </a:prstGeom>
          <a:solidFill>
            <a:srgbClr val="FFCC00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Low Rates at High Incomes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450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A5C5-23E5-4B67-97AE-A3D6EA89ACE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Arizona &amp; Wisconsin Rates, 2 Children</a:t>
            </a:r>
          </a:p>
        </p:txBody>
      </p:sp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304800" y="990600"/>
          <a:ext cx="7848600" cy="5410200"/>
        </p:xfrm>
        <a:graphic>
          <a:graphicData uri="http://schemas.openxmlformats.org/presentationml/2006/ole">
            <p:oleObj spid="_x0000_s219138" name="Chart" r:id="rId3" imgW="5981700" imgH="35813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400" cap="none" dirty="0" smtClean="0"/>
              <a:t>Where The Percentages </a:t>
            </a:r>
            <a:r>
              <a:rPr lang="en-US" sz="3400" b="1" i="1" cap="none" dirty="0" smtClean="0"/>
              <a:t>Don’t</a:t>
            </a:r>
            <a:r>
              <a:rPr lang="en-US" sz="3400" cap="none" dirty="0" smtClean="0"/>
              <a:t> Come From: </a:t>
            </a:r>
            <a:br>
              <a:rPr lang="en-US" sz="3400" cap="none" dirty="0" smtClean="0"/>
            </a:br>
            <a:r>
              <a:rPr lang="en-US" sz="3400" cap="none" dirty="0" smtClean="0"/>
              <a:t>(Guideline Myths)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500" i="1" dirty="0" smtClean="0"/>
              <a:t>Not </a:t>
            </a:r>
            <a:r>
              <a:rPr lang="en-US" sz="2500" dirty="0" smtClean="0"/>
              <a:t>estimates of the cost of raising a child</a:t>
            </a:r>
          </a:p>
          <a:p>
            <a:pPr lvl="1" eaLnBrk="1" hangingPunct="1"/>
            <a:r>
              <a:rPr lang="en-US" sz="2500" dirty="0" smtClean="0"/>
              <a:t>Can’t be, because </a:t>
            </a:r>
            <a:r>
              <a:rPr lang="en-US" sz="2500" dirty="0" smtClean="0"/>
              <a:t>there is no single measure of that cost</a:t>
            </a:r>
          </a:p>
          <a:p>
            <a:pPr lvl="1" eaLnBrk="1" hangingPunct="1"/>
            <a:r>
              <a:rPr lang="en-US" sz="2500" dirty="0" smtClean="0"/>
              <a:t>The </a:t>
            </a:r>
            <a:r>
              <a:rPr lang="en-US" sz="2500" dirty="0" smtClean="0"/>
              <a:t>cost </a:t>
            </a:r>
            <a:r>
              <a:rPr lang="en-US" sz="2500" dirty="0" smtClean="0"/>
              <a:t>depends on the living standard you want to buy </a:t>
            </a:r>
            <a:r>
              <a:rPr lang="en-US" sz="2500" dirty="0" smtClean="0"/>
              <a:t>for the child</a:t>
            </a:r>
            <a:endParaRPr lang="en-US" sz="2500" dirty="0" smtClean="0"/>
          </a:p>
          <a:p>
            <a:pPr eaLnBrk="1" hangingPunct="1"/>
            <a:r>
              <a:rPr lang="en-US" sz="2500" dirty="0" smtClean="0"/>
              <a:t>Is it an estimate of </a:t>
            </a:r>
            <a:r>
              <a:rPr lang="en-US" sz="2500" dirty="0" smtClean="0"/>
              <a:t>the </a:t>
            </a:r>
            <a:r>
              <a:rPr lang="en-US" sz="2500" dirty="0" smtClean="0"/>
              <a:t>cost of providing child with the marital living </a:t>
            </a:r>
            <a:r>
              <a:rPr lang="en-US" sz="2500" dirty="0" smtClean="0"/>
              <a:t>standard?</a:t>
            </a:r>
            <a:endParaRPr lang="en-US" sz="2500" dirty="0" smtClean="0"/>
          </a:p>
          <a:p>
            <a:pPr lvl="1" eaLnBrk="1" hangingPunct="1"/>
            <a:r>
              <a:rPr lang="en-US" sz="2500" dirty="0" smtClean="0"/>
              <a:t>Can’t be—too high, not usually practical </a:t>
            </a:r>
            <a:r>
              <a:rPr lang="en-US" sz="2500" dirty="0" smtClean="0"/>
              <a:t>or possible</a:t>
            </a:r>
          </a:p>
          <a:p>
            <a:pPr eaLnBrk="1" hangingPunct="1"/>
            <a:r>
              <a:rPr lang="en-US" sz="2500" dirty="0" smtClean="0"/>
              <a:t>An estimate </a:t>
            </a:r>
            <a:r>
              <a:rPr lang="en-US" sz="2500" dirty="0" smtClean="0"/>
              <a:t>of </a:t>
            </a:r>
            <a:r>
              <a:rPr lang="en-US" sz="2500" dirty="0" smtClean="0"/>
              <a:t>the </a:t>
            </a:r>
            <a:r>
              <a:rPr lang="en-US" sz="2500" dirty="0" smtClean="0"/>
              <a:t>cost of providing some lesser living standard that reflects a balancing of </a:t>
            </a:r>
            <a:r>
              <a:rPr lang="en-US" sz="2500" dirty="0" smtClean="0"/>
              <a:t>the goals set forth in the typical </a:t>
            </a:r>
            <a:r>
              <a:rPr lang="en-US" sz="2500" dirty="0" smtClean="0"/>
              <a:t>statute?</a:t>
            </a:r>
          </a:p>
          <a:p>
            <a:pPr lvl="1"/>
            <a:r>
              <a:rPr lang="en-US" sz="2200" dirty="0" smtClean="0"/>
              <a:t>That would be an appropriate measure</a:t>
            </a:r>
          </a:p>
          <a:p>
            <a:pPr lvl="1"/>
            <a:r>
              <a:rPr lang="en-US" sz="2200" dirty="0" smtClean="0"/>
              <a:t>But numbers in typical guideline </a:t>
            </a:r>
            <a:r>
              <a:rPr lang="en-US" sz="2200" i="1" dirty="0" smtClean="0"/>
              <a:t>not </a:t>
            </a:r>
            <a:r>
              <a:rPr lang="en-US" sz="2200" dirty="0" smtClean="0"/>
              <a:t>based on that either</a:t>
            </a:r>
            <a:endParaRPr lang="en-US" sz="2500" dirty="0" smtClean="0"/>
          </a:p>
          <a:p>
            <a:pPr eaLnBrk="1" hangingPunct="1"/>
            <a:r>
              <a:rPr lang="en-US" sz="2500" dirty="0" smtClean="0"/>
              <a:t>So then—where do they come from?</a:t>
            </a:r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D5221786-DEBD-4D81-ADA4-531734D0116B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They </a:t>
            </a:r>
            <a:r>
              <a:rPr lang="en-US" i="1" dirty="0" smtClean="0"/>
              <a:t>Do</a:t>
            </a:r>
            <a:r>
              <a:rPr lang="en-US" dirty="0" smtClean="0"/>
              <a:t> Come From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2296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Derived from Estimates of what </a:t>
            </a:r>
          </a:p>
          <a:p>
            <a:pPr lvl="1" eaLnBrk="1" hangingPunct="1"/>
            <a:r>
              <a:rPr lang="en-US" dirty="0" smtClean="0"/>
              <a:t>The average </a:t>
            </a:r>
            <a:r>
              <a:rPr lang="en-US" i="1" dirty="0" smtClean="0"/>
              <a:t>intact</a:t>
            </a:r>
            <a:r>
              <a:rPr lang="en-US" dirty="0" smtClean="0"/>
              <a:t> family</a:t>
            </a:r>
          </a:p>
          <a:p>
            <a:pPr lvl="1" eaLnBrk="1" hangingPunct="1"/>
            <a:r>
              <a:rPr lang="en-US" dirty="0" smtClean="0"/>
              <a:t>With the same parental incomes as the divorcing parents</a:t>
            </a:r>
          </a:p>
          <a:p>
            <a:pPr lvl="1" eaLnBrk="1" hangingPunct="1"/>
            <a:r>
              <a:rPr lang="en-US" dirty="0" smtClean="0"/>
              <a:t>And the same household composition</a:t>
            </a:r>
          </a:p>
          <a:p>
            <a:pPr lvl="1" eaLnBrk="1" hangingPunct="1"/>
            <a:r>
              <a:rPr lang="en-US" dirty="0" smtClean="0"/>
              <a:t>Spends on their children</a:t>
            </a:r>
          </a:p>
          <a:p>
            <a:endParaRPr lang="en-US" dirty="0" smtClean="0"/>
          </a:p>
          <a:p>
            <a:r>
              <a:rPr lang="en-US" dirty="0" smtClean="0"/>
              <a:t>Income Shares and POOI usually employ different methods for estimating these expenditures</a:t>
            </a:r>
          </a:p>
          <a:p>
            <a:pPr lvl="1"/>
            <a:r>
              <a:rPr lang="en-US" dirty="0" smtClean="0"/>
              <a:t>POOI method yields a percentage that does not vary much with parental income</a:t>
            </a:r>
          </a:p>
          <a:p>
            <a:pPr lvl="1"/>
            <a:r>
              <a:rPr lang="en-US" dirty="0" smtClean="0"/>
              <a:t>Income Shares method yields percentages that decline steeply as parental income rises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declining percent yields regressive rate for Dads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CCF6C3B2-57BD-47A9-9142-281A49557B4A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7467600" cy="5864352"/>
          </a:xfrm>
        </p:spPr>
        <p:txBody>
          <a:bodyPr>
            <a:noAutofit/>
          </a:bodyPr>
          <a:lstStyle/>
          <a:p>
            <a:pPr>
              <a:buSzPct val="100000"/>
              <a:buFont typeface="Courier New" pitchFamily="49" charset="0"/>
              <a:buChar char="o"/>
            </a:pPr>
            <a:r>
              <a:rPr lang="en-US" sz="2600" dirty="0" smtClean="0"/>
              <a:t>To  estimate expenditures on children one must first define them: what counts as an expenditure on children?</a:t>
            </a:r>
          </a:p>
          <a:p>
            <a:pPr>
              <a:buSzPct val="100000"/>
              <a:buFont typeface="Courier New" pitchFamily="49" charset="0"/>
              <a:buChar char="o"/>
            </a:pPr>
            <a:endParaRPr lang="en-US" sz="2600" dirty="0" smtClean="0"/>
          </a:p>
          <a:p>
            <a:pPr>
              <a:buSzPct val="100000"/>
              <a:buFont typeface="Courier New" pitchFamily="49" charset="0"/>
              <a:buChar char="o"/>
            </a:pPr>
            <a:r>
              <a:rPr lang="en-US" sz="2600" dirty="0" smtClean="0"/>
              <a:t>If the goal is to compare the child’s situations during marriage and after separation, then we want to count expenditures</a:t>
            </a:r>
            <a:r>
              <a:rPr lang="en-US" sz="2600" i="1" dirty="0" smtClean="0"/>
              <a:t> that benefit the child </a:t>
            </a:r>
            <a:r>
              <a:rPr lang="en-US" sz="2600" dirty="0" smtClean="0"/>
              <a:t>(“benefiting expenditures”)</a:t>
            </a:r>
            <a:endParaRPr lang="en-US" sz="2600" i="1" dirty="0" smtClean="0"/>
          </a:p>
          <a:p>
            <a:pPr>
              <a:buSzPct val="100000"/>
              <a:buFont typeface="Courier New" pitchFamily="49" charset="0"/>
              <a:buChar char="o"/>
            </a:pPr>
            <a:endParaRPr lang="en-US" sz="2600" dirty="0" smtClean="0"/>
          </a:p>
          <a:p>
            <a:r>
              <a:rPr lang="en-US" sz="2600" dirty="0" smtClean="0"/>
              <a:t>What Do Current Methods Measure?</a:t>
            </a:r>
          </a:p>
          <a:p>
            <a:pPr lvl="1"/>
            <a:r>
              <a:rPr lang="en-US" sz="2600" i="1" dirty="0" smtClean="0"/>
              <a:t>Marginal</a:t>
            </a:r>
            <a:r>
              <a:rPr lang="en-US" sz="2600" dirty="0" smtClean="0"/>
              <a:t> expenditures on the child</a:t>
            </a:r>
          </a:p>
          <a:p>
            <a:endParaRPr lang="en-US" sz="2600" dirty="0" smtClean="0"/>
          </a:p>
          <a:p>
            <a:r>
              <a:rPr lang="en-US" sz="2600" dirty="0" smtClean="0"/>
              <a:t>These 2 expenditure measures very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b="1" cap="none" dirty="0" smtClean="0"/>
              <a:t>What Are the Marginal Expenditures</a:t>
            </a:r>
            <a:r>
              <a:rPr lang="en-US" b="1" dirty="0" smtClean="0"/>
              <a:t>?</a:t>
            </a:r>
            <a:r>
              <a:rPr lang="en-US" dirty="0" smtClean="0"/>
              <a:t>*</a:t>
            </a:r>
            <a:endParaRPr lang="en-US" sz="3600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676400"/>
          <a:ext cx="7772400" cy="3886199"/>
        </p:xfrm>
        <a:graphic>
          <a:graphicData uri="http://schemas.openxmlformats.org/presentationml/2006/ole">
            <p:oleObj spid="_x0000_s1026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10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4AD9CA-6E86-44FA-853B-42816537D00F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181600" y="10668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*Illustrative (not actual data)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88925" y="5573713"/>
            <a:ext cx="7712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Point: Child Benefits from Base Expenditures Because of Joint </a:t>
            </a:r>
            <a:r>
              <a:rPr lang="en-US" sz="2000" dirty="0" smtClean="0"/>
              <a:t>Consumption But </a:t>
            </a:r>
            <a:r>
              <a:rPr lang="en-US" sz="2000" dirty="0"/>
              <a:t>the Support System Only Allocates Marginal Expenditures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cap="none" dirty="0" smtClean="0"/>
              <a:t>Impact of Basing Support Amounts on Marginal Expenditure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Assume two </a:t>
            </a:r>
            <a:r>
              <a:rPr lang="en-US" i="1" dirty="0" smtClean="0"/>
              <a:t>intact</a:t>
            </a:r>
            <a:r>
              <a:rPr lang="en-US" dirty="0" smtClean="0"/>
              <a:t> families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Total Parental Income is $3000 in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Both consist of two parents and one child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Assume </a:t>
            </a:r>
            <a:r>
              <a:rPr lang="en-US" i="1" dirty="0" smtClean="0"/>
              <a:t>marginal</a:t>
            </a:r>
            <a:r>
              <a:rPr lang="en-US" dirty="0" smtClean="0"/>
              <a:t> expenditures on the child are $589, or 19.6% of parental income.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This is rate in Arizona for this case.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Family 1:  Equal Earning Parents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Family 2:  Dad earns $2500, Mom $500</a:t>
            </a: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ED54D566-A766-4FE5-9E0A-804C55C79EE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E3D92F-4BCC-4B8C-8437-E837A69825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33400"/>
            <a:ext cx="7924800" cy="6019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Family 1: (Equal Earners)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Each parent responsible for half of $589, or $295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Mom + child have $1500 + $295 = $1795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Dad has $1500 - $295 = $1205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Both worse off, but probably about equally worse off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Family 2: (Dad earns $2500, Mom $500)</a:t>
            </a:r>
          </a:p>
          <a:p>
            <a:pPr lvl="1"/>
            <a:r>
              <a:rPr lang="en-US" sz="2500" dirty="0" smtClean="0"/>
              <a:t>Dad’s share of the $589 is 5/6, or $491</a:t>
            </a:r>
          </a:p>
          <a:p>
            <a:pPr lvl="1"/>
            <a:r>
              <a:rPr lang="en-US" sz="2400" dirty="0" smtClean="0"/>
              <a:t>Mom and child have $500 + $491 = $991</a:t>
            </a:r>
            <a:endParaRPr lang="en-US" sz="2000" dirty="0" smtClean="0"/>
          </a:p>
          <a:p>
            <a:pPr lvl="1"/>
            <a:r>
              <a:rPr lang="en-US" sz="2400" dirty="0" smtClean="0"/>
              <a:t>Dad has $2500 - $491 = $2009.</a:t>
            </a:r>
          </a:p>
          <a:p>
            <a:pPr lvl="1"/>
            <a:r>
              <a:rPr lang="en-US" sz="2400" dirty="0" smtClean="0"/>
              <a:t>Dad is doing fine, Mom and child in deep DD</a:t>
            </a:r>
          </a:p>
          <a:p>
            <a:pPr lvl="1"/>
            <a:endParaRPr lang="en-US" sz="2400" dirty="0" smtClean="0"/>
          </a:p>
          <a:p>
            <a:r>
              <a:rPr lang="en-US" sz="2700" dirty="0" smtClean="0"/>
              <a:t>Conclusion</a:t>
            </a:r>
          </a:p>
          <a:p>
            <a:pPr lvl="1"/>
            <a:r>
              <a:rPr lang="en-US" sz="2400" dirty="0" smtClean="0"/>
              <a:t>Two children start out the same, </a:t>
            </a:r>
          </a:p>
          <a:p>
            <a:pPr lvl="1"/>
            <a:r>
              <a:rPr lang="en-US" sz="2400" dirty="0" smtClean="0"/>
              <a:t> But end up in very different situations.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Presentation Overview: 3 Parts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500" dirty="0" smtClean="0"/>
              <a:t>What Are Support Guidelines </a:t>
            </a:r>
            <a:r>
              <a:rPr lang="en-US" sz="4500" i="1" dirty="0" smtClean="0"/>
              <a:t>Supposed</a:t>
            </a:r>
            <a:r>
              <a:rPr lang="en-US" sz="4500" dirty="0" smtClean="0"/>
              <a:t> to Do?</a:t>
            </a:r>
          </a:p>
          <a:p>
            <a:pPr eaLnBrk="1" hangingPunct="1">
              <a:buNone/>
            </a:pPr>
            <a:endParaRPr lang="en-US" sz="4500" dirty="0" smtClean="0"/>
          </a:p>
          <a:p>
            <a:pPr eaLnBrk="1" hangingPunct="1"/>
            <a:r>
              <a:rPr lang="en-US" sz="4500" dirty="0" smtClean="0"/>
              <a:t>What Do Most States </a:t>
            </a:r>
            <a:r>
              <a:rPr lang="en-US" sz="4500" i="1" dirty="0" smtClean="0"/>
              <a:t>Actually</a:t>
            </a:r>
            <a:r>
              <a:rPr lang="en-US" sz="4500" dirty="0" smtClean="0"/>
              <a:t> Do?</a:t>
            </a:r>
          </a:p>
          <a:p>
            <a:pPr eaLnBrk="1" hangingPunct="1">
              <a:buNone/>
            </a:pPr>
            <a:endParaRPr lang="en-US" sz="4500" dirty="0" smtClean="0"/>
          </a:p>
          <a:p>
            <a:pPr eaLnBrk="1" hangingPunct="1"/>
            <a:r>
              <a:rPr lang="en-US" sz="4500" dirty="0" smtClean="0"/>
              <a:t>What Do Arizona’s New Guidelines Do?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r>
              <a:rPr lang="en-US" sz="2800" i="1" dirty="0" smtClean="0"/>
              <a:t>Note on usage: Dad and Mom, or NCP and CP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sz="2800" i="1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DFBE5D3-B4ED-4825-99D5-7AD4C469F543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uiExpand="1" build="p"/>
      <p:bldP spid="262147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cap="none" dirty="0" smtClean="0"/>
              <a:t>Why Marginal Expenditure Measure</a:t>
            </a:r>
            <a:br>
              <a:rPr lang="en-US" sz="3600" cap="none" dirty="0" smtClean="0"/>
            </a:br>
            <a:r>
              <a:rPr lang="en-US" sz="3600" cap="none" dirty="0" smtClean="0"/>
              <a:t>Yields This Result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What happens when one parent earns much more than the other?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 low-income Mom who receives Dad’s </a:t>
            </a:r>
            <a:r>
              <a:rPr lang="en-US" sz="2600" dirty="0" smtClean="0"/>
              <a:t>share of the </a:t>
            </a:r>
            <a:r>
              <a:rPr lang="en-US" sz="2600" i="1" dirty="0" smtClean="0"/>
              <a:t>marginal </a:t>
            </a:r>
            <a:r>
              <a:rPr lang="en-US" sz="2600" dirty="0" smtClean="0"/>
              <a:t>expenditure </a:t>
            </a:r>
            <a:r>
              <a:rPr lang="en-US" sz="2600" dirty="0" smtClean="0"/>
              <a:t>can now afford the </a:t>
            </a:r>
            <a:r>
              <a:rPr lang="en-US" sz="2600" dirty="0" smtClean="0"/>
              <a:t>extra bedroom—but not the </a:t>
            </a:r>
            <a:r>
              <a:rPr lang="en-US" sz="2600" dirty="0" smtClean="0"/>
              <a:t>kitchen or bathroom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 low-income </a:t>
            </a:r>
            <a:r>
              <a:rPr lang="en-US" sz="2600" dirty="0" smtClean="0"/>
              <a:t>Dad</a:t>
            </a:r>
            <a:r>
              <a:rPr lang="en-US" sz="2600" dirty="0" smtClean="0"/>
              <a:t> must </a:t>
            </a:r>
            <a:r>
              <a:rPr lang="en-US" sz="2600" dirty="0" smtClean="0"/>
              <a:t>make burdensome </a:t>
            </a:r>
            <a:r>
              <a:rPr lang="en-US" sz="2600" dirty="0" smtClean="0"/>
              <a:t>payments </a:t>
            </a:r>
            <a:r>
              <a:rPr lang="en-US" sz="2600" dirty="0" smtClean="0"/>
              <a:t>to </a:t>
            </a:r>
            <a:r>
              <a:rPr lang="en-US" sz="2600" dirty="0" smtClean="0"/>
              <a:t>a Mom who </a:t>
            </a:r>
            <a:r>
              <a:rPr lang="en-US" sz="2600" dirty="0" smtClean="0"/>
              <a:t>already lives better than he does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Current system works </a:t>
            </a:r>
            <a:r>
              <a:rPr lang="en-US" sz="2600" dirty="0" smtClean="0"/>
              <a:t>when parents are equal </a:t>
            </a:r>
            <a:r>
              <a:rPr lang="en-US" sz="2600" dirty="0" smtClean="0"/>
              <a:t>earners, but not </a:t>
            </a:r>
            <a:r>
              <a:rPr lang="en-US" sz="2600" dirty="0" smtClean="0"/>
              <a:t>when earnings are disparate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endParaRPr lang="en-US" sz="3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61E6898-7C5D-45A7-99D7-9E24D69BE9C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cap="none" dirty="0" smtClean="0"/>
              <a:t>Conclusion: Two Problems</a:t>
            </a:r>
            <a:br>
              <a:rPr lang="en-US" sz="3600" cap="none" dirty="0" smtClean="0"/>
            </a:br>
            <a:r>
              <a:rPr lang="en-US" sz="3600" cap="none" dirty="0" smtClean="0"/>
              <a:t>With Current Guidelines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76962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One: Based on Marginal Expenditures</a:t>
            </a:r>
          </a:p>
          <a:p>
            <a:pPr lvl="1" eaLnBrk="1" hangingPunct="1"/>
            <a:r>
              <a:rPr lang="en-US" dirty="0" smtClean="0"/>
              <a:t>Bad for Low Income Parent, </a:t>
            </a:r>
            <a:r>
              <a:rPr lang="en-US" dirty="0" smtClean="0"/>
              <a:t>Mom </a:t>
            </a:r>
            <a:r>
              <a:rPr lang="en-US" dirty="0" smtClean="0"/>
              <a:t>or </a:t>
            </a:r>
            <a:r>
              <a:rPr lang="en-US" dirty="0" smtClean="0"/>
              <a:t>Dad</a:t>
            </a:r>
            <a:endParaRPr lang="en-US" dirty="0" smtClean="0"/>
          </a:p>
          <a:p>
            <a:pPr lvl="1" eaLnBrk="1" hangingPunct="1"/>
            <a:r>
              <a:rPr lang="en-US" dirty="0" smtClean="0"/>
              <a:t>Few state guideline committee even aware that this is basis.  </a:t>
            </a:r>
          </a:p>
          <a:p>
            <a:pPr lvl="1" eaLnBrk="1" hangingPunct="1"/>
            <a:r>
              <a:rPr lang="en-US" dirty="0" smtClean="0"/>
              <a:t>It is hidden in the technical choices of the economic consultants who write most guidelines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Two: Regressive Rate Structure (Income Shares)</a:t>
            </a:r>
          </a:p>
          <a:p>
            <a:pPr lvl="1" eaLnBrk="1" hangingPunct="1"/>
            <a:r>
              <a:rPr lang="en-US" dirty="0" smtClean="0"/>
              <a:t>Exacerbates problem when there are disparate incomes</a:t>
            </a:r>
          </a:p>
          <a:p>
            <a:pPr lvl="1" eaLnBrk="1" hangingPunct="1"/>
            <a:r>
              <a:rPr lang="en-US" dirty="0" smtClean="0"/>
              <a:t>Arises in part from questionable data used to estimate marginal expenditures for income shares guidelines</a:t>
            </a: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6117EDE2-A3FC-4C1E-8D80-DAD5E3F2A46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</p:spPr>
        <p:txBody>
          <a:bodyPr/>
          <a:lstStyle/>
          <a:p>
            <a:pPr algn="ctr"/>
            <a:r>
              <a:rPr lang="en-US" dirty="0" smtClean="0"/>
              <a:t>Part II: 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current guidelines are created by a method that is </a:t>
            </a:r>
            <a:r>
              <a:rPr lang="en-US" i="1" dirty="0" smtClean="0"/>
              <a:t>not </a:t>
            </a:r>
            <a:r>
              <a:rPr lang="en-US" dirty="0" smtClean="0"/>
              <a:t>based on statutory criteria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Statutory criteria typically focus on </a:t>
            </a:r>
            <a:r>
              <a:rPr lang="en-US" i="1" dirty="0" smtClean="0"/>
              <a:t>Outcomes, </a:t>
            </a:r>
            <a:r>
              <a:rPr lang="en-US" dirty="0" smtClean="0"/>
              <a:t>not marginal expenditures in intact families</a:t>
            </a:r>
          </a:p>
          <a:p>
            <a:endParaRPr lang="en-US" dirty="0" smtClean="0"/>
          </a:p>
          <a:p>
            <a:r>
              <a:rPr lang="en-US" dirty="0" smtClean="0"/>
              <a:t>What would be better? A method allowing the guideline writer to</a:t>
            </a:r>
          </a:p>
          <a:p>
            <a:pPr lvl="1"/>
            <a:r>
              <a:rPr lang="en-US" sz="2400" dirty="0" smtClean="0"/>
              <a:t>Assess Outcomes that result from any proposed support schedule, so as to </a:t>
            </a:r>
          </a:p>
          <a:p>
            <a:pPr lvl="1"/>
            <a:r>
              <a:rPr lang="en-US" sz="2400" dirty="0" smtClean="0"/>
              <a:t>Establish support amounts that make the appropriate tradeoffs among the statutory criteria</a:t>
            </a:r>
          </a:p>
          <a:p>
            <a:endParaRPr lang="en-US" dirty="0" smtClean="0"/>
          </a:p>
          <a:p>
            <a:r>
              <a:rPr lang="en-US" dirty="0" smtClean="0"/>
              <a:t>Arizona developed this model: Child Outcome Based </a:t>
            </a:r>
            <a:r>
              <a:rPr lang="en-US" dirty="0" smtClean="0"/>
              <a:t>Support (COBS)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Presentation Overview : 3 Parts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4500" dirty="0" smtClean="0"/>
              <a:t>What  Are Support Guidelines </a:t>
            </a:r>
            <a:r>
              <a:rPr lang="en-US" sz="4500" i="1" dirty="0" smtClean="0"/>
              <a:t>Supposed</a:t>
            </a:r>
            <a:r>
              <a:rPr lang="en-US" sz="4500" dirty="0" smtClean="0"/>
              <a:t> to Do?</a:t>
            </a:r>
          </a:p>
          <a:p>
            <a:pPr eaLnBrk="1" hangingPunct="1"/>
            <a:r>
              <a:rPr lang="en-US" sz="4500" dirty="0" smtClean="0"/>
              <a:t>What Do They </a:t>
            </a:r>
            <a:r>
              <a:rPr lang="en-US" sz="4500" i="1" dirty="0" smtClean="0"/>
              <a:t>Actually</a:t>
            </a:r>
            <a:r>
              <a:rPr lang="en-US" sz="4500" dirty="0" smtClean="0"/>
              <a:t> Do?</a:t>
            </a:r>
          </a:p>
          <a:p>
            <a:r>
              <a:rPr lang="en-US" sz="4500" dirty="0" smtClean="0">
                <a:solidFill>
                  <a:schemeClr val="accent3"/>
                </a:solidFill>
              </a:rPr>
              <a:t>What Will the New Arizona Guidelines Do?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endParaRPr lang="en-US" sz="2800" i="1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5DFBE5D3-B4ED-4825-99D5-7AD4C469F54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The Proposed Arizona System: COBS</a:t>
            </a:r>
            <a:br>
              <a:rPr lang="en-US" cap="none" dirty="0" smtClean="0"/>
            </a:br>
            <a:r>
              <a:rPr lang="en-US" cap="none" dirty="0" smtClean="0"/>
              <a:t>(Child-Outcome Based Support)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33095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Guideline Amounts are based on outcome measures </a:t>
            </a:r>
            <a:endParaRPr lang="en-US" sz="3100" dirty="0" smtClean="0"/>
          </a:p>
          <a:p>
            <a:r>
              <a:rPr lang="en-US" sz="3100" dirty="0" smtClean="0"/>
              <a:t>These outcome measure allow the committee to </a:t>
            </a:r>
            <a:r>
              <a:rPr lang="en-US" sz="3100" dirty="0" smtClean="0"/>
              <a:t>assess </a:t>
            </a:r>
          </a:p>
          <a:p>
            <a:pPr lvl="1"/>
            <a:r>
              <a:rPr lang="en-US" sz="3100" dirty="0" smtClean="0"/>
              <a:t>the </a:t>
            </a:r>
            <a:r>
              <a:rPr lang="en-US" sz="3100" dirty="0" smtClean="0"/>
              <a:t>living standard </a:t>
            </a:r>
            <a:r>
              <a:rPr lang="en-US" sz="3100" dirty="0" smtClean="0"/>
              <a:t>of the </a:t>
            </a:r>
            <a:r>
              <a:rPr lang="en-US" sz="3100" dirty="0" smtClean="0"/>
              <a:t>intact family</a:t>
            </a:r>
          </a:p>
          <a:p>
            <a:pPr lvl="1"/>
            <a:r>
              <a:rPr lang="en-US" sz="3100" dirty="0" smtClean="0"/>
              <a:t>And each post-separation household</a:t>
            </a:r>
          </a:p>
          <a:p>
            <a:endParaRPr lang="en-US" sz="2800" dirty="0" smtClean="0"/>
          </a:p>
          <a:p>
            <a:r>
              <a:rPr lang="en-US" sz="3100" dirty="0" smtClean="0"/>
              <a:t>Two outcome measures are used </a:t>
            </a:r>
          </a:p>
          <a:p>
            <a:pPr lvl="1"/>
            <a:r>
              <a:rPr lang="en-US" sz="3100" dirty="0" smtClean="0"/>
              <a:t>The median Arizona living standard</a:t>
            </a:r>
          </a:p>
          <a:p>
            <a:pPr lvl="2"/>
            <a:r>
              <a:rPr lang="en-US" sz="3100" dirty="0" smtClean="0"/>
              <a:t>$5,768 monthly gross for a family of four</a:t>
            </a:r>
          </a:p>
          <a:p>
            <a:pPr lvl="1"/>
            <a:r>
              <a:rPr lang="en-US" sz="3100" dirty="0" smtClean="0"/>
              <a:t>A minimally adequate living standard</a:t>
            </a:r>
          </a:p>
          <a:p>
            <a:pPr lvl="2"/>
            <a:r>
              <a:rPr lang="en-US" sz="3100" dirty="0" smtClean="0"/>
              <a:t>$2000 monthly gross for single parent of 1 </a:t>
            </a:r>
            <a:r>
              <a:rPr lang="en-US" sz="3100" dirty="0" smtClean="0"/>
              <a:t>child</a:t>
            </a:r>
          </a:p>
          <a:p>
            <a:pPr lvl="3"/>
            <a:r>
              <a:rPr lang="en-US" sz="2900" dirty="0" smtClean="0"/>
              <a:t>(about 170% of federal poverty threshold)</a:t>
            </a:r>
            <a:endParaRPr lang="en-US" sz="2900" dirty="0" smtClean="0"/>
          </a:p>
          <a:p>
            <a:endParaRPr lang="en-US" sz="2800" dirty="0" smtClean="0"/>
          </a:p>
          <a:p>
            <a:r>
              <a:rPr lang="en-US" sz="3100" dirty="0" smtClean="0"/>
              <a:t>Committee’s job: choose Guideline </a:t>
            </a:r>
            <a:r>
              <a:rPr lang="en-US" sz="3100" dirty="0" smtClean="0"/>
              <a:t>amounts </a:t>
            </a:r>
            <a:r>
              <a:rPr lang="en-US" sz="3100" dirty="0" smtClean="0"/>
              <a:t>that yield </a:t>
            </a:r>
            <a:r>
              <a:rPr lang="en-US" sz="3100" dirty="0" smtClean="0"/>
              <a:t>outcomes which </a:t>
            </a:r>
            <a:r>
              <a:rPr lang="en-US" sz="3100" dirty="0" smtClean="0"/>
              <a:t>appropriately balance the multiple goals of child support</a:t>
            </a:r>
            <a:endParaRPr lang="en-US" sz="31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096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What Are </a:t>
            </a:r>
            <a:r>
              <a:rPr lang="en-US" cap="none" dirty="0" smtClean="0"/>
              <a:t>Those Multiple Goals?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5595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When possible, ensure the child’s household </a:t>
            </a:r>
            <a:r>
              <a:rPr lang="en-US" sz="2400" dirty="0" smtClean="0"/>
              <a:t>has a </a:t>
            </a:r>
            <a:r>
              <a:rPr lang="en-US" sz="2400" dirty="0" smtClean="0"/>
              <a:t>minimally adequate </a:t>
            </a:r>
            <a:r>
              <a:rPr lang="en-US" sz="2400" dirty="0" smtClean="0"/>
              <a:t>income—at least that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Go beyond that minimum to avoid </a:t>
            </a:r>
            <a:r>
              <a:rPr lang="en-US" sz="2400" i="1" dirty="0" smtClean="0"/>
              <a:t>gross</a:t>
            </a:r>
            <a:r>
              <a:rPr lang="en-US" sz="2400" dirty="0" smtClean="0"/>
              <a:t> disparities in </a:t>
            </a:r>
            <a:r>
              <a:rPr lang="en-US" sz="2400" dirty="0" smtClean="0"/>
              <a:t>the living </a:t>
            </a:r>
            <a:r>
              <a:rPr lang="en-US" sz="2400" dirty="0" smtClean="0"/>
              <a:t>standards </a:t>
            </a:r>
            <a:endParaRPr lang="en-US" sz="2400" dirty="0" smtClean="0"/>
          </a:p>
          <a:p>
            <a:pPr lvl="2"/>
            <a:r>
              <a:rPr lang="en-US" sz="2200" dirty="0" smtClean="0"/>
              <a:t>manage decline from marital  standard</a:t>
            </a:r>
          </a:p>
          <a:p>
            <a:pPr lvl="2"/>
            <a:r>
              <a:rPr lang="en-US" sz="2200" dirty="0" smtClean="0"/>
              <a:t>But leave high income Dad with some advantage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Require </a:t>
            </a:r>
            <a:r>
              <a:rPr lang="en-US" sz="2400" dirty="0" smtClean="0"/>
              <a:t>Dad to </a:t>
            </a:r>
            <a:r>
              <a:rPr lang="en-US" sz="2400" dirty="0" smtClean="0"/>
              <a:t>pay </a:t>
            </a:r>
            <a:r>
              <a:rPr lang="en-US" sz="2400" i="1" dirty="0" smtClean="0"/>
              <a:t>something,</a:t>
            </a:r>
            <a:r>
              <a:rPr lang="en-US" sz="2400" dirty="0" smtClean="0"/>
              <a:t> even if </a:t>
            </a:r>
            <a:r>
              <a:rPr lang="en-US" sz="2400" dirty="0" smtClean="0"/>
              <a:t>only </a:t>
            </a:r>
            <a:r>
              <a:rPr lang="en-US" sz="2400" dirty="0" smtClean="0"/>
              <a:t>symbolic amount (case of high income mom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Do </a:t>
            </a:r>
            <a:r>
              <a:rPr lang="en-US" sz="2400" dirty="0" smtClean="0"/>
              <a:t>not require </a:t>
            </a:r>
          </a:p>
          <a:p>
            <a:pPr lvl="2"/>
            <a:r>
              <a:rPr lang="en-US" sz="2200" dirty="0" smtClean="0"/>
              <a:t>significant </a:t>
            </a:r>
            <a:r>
              <a:rPr lang="en-US" sz="2200" dirty="0" smtClean="0"/>
              <a:t>payments from a low income parent to a high income </a:t>
            </a:r>
            <a:r>
              <a:rPr lang="en-US" sz="2200" dirty="0" smtClean="0"/>
              <a:t>parent</a:t>
            </a:r>
          </a:p>
          <a:p>
            <a:pPr lvl="2"/>
            <a:r>
              <a:rPr lang="en-US" sz="2200" dirty="0" smtClean="0"/>
              <a:t>more </a:t>
            </a:r>
            <a:r>
              <a:rPr lang="en-US" sz="2200" dirty="0" smtClean="0"/>
              <a:t>than half the obligor’s </a:t>
            </a:r>
            <a:r>
              <a:rPr lang="en-US" sz="2200" i="1" dirty="0" smtClean="0"/>
              <a:t>net</a:t>
            </a:r>
            <a:r>
              <a:rPr lang="en-US" sz="2200" dirty="0" smtClean="0"/>
              <a:t> income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cap="none" dirty="0" smtClean="0">
                <a:latin typeface="+mn-lt"/>
              </a:rPr>
              <a:t>Evaluate MEG Guidelines Under These </a:t>
            </a:r>
            <a:r>
              <a:rPr lang="en-US" sz="2400" cap="none" dirty="0" smtClean="0">
                <a:latin typeface="+mn-lt"/>
              </a:rPr>
              <a:t>Outcome Standards</a:t>
            </a:r>
            <a:endParaRPr lang="en-US" sz="2900" cap="none" dirty="0" smtClean="0">
              <a:latin typeface="+mn-lt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7315200" cy="38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Proposed MEG </a:t>
            </a:r>
            <a:r>
              <a:rPr lang="en-US" sz="2000" dirty="0" smtClean="0"/>
              <a:t>Guideline: </a:t>
            </a:r>
            <a:r>
              <a:rPr lang="en-US" sz="2000" dirty="0" smtClean="0">
                <a:solidFill>
                  <a:srgbClr val="FF0000"/>
                </a:solidFill>
              </a:rPr>
              <a:t>Disparate Income </a:t>
            </a:r>
            <a:r>
              <a:rPr lang="en-US" sz="2000" dirty="0" smtClean="0"/>
              <a:t>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graphicFrame>
        <p:nvGraphicFramePr>
          <p:cNvPr id="32074" name="Group 330"/>
          <p:cNvGraphicFramePr>
            <a:graphicFrameLocks noGrp="1"/>
          </p:cNvGraphicFramePr>
          <p:nvPr>
            <p:ph sz="half" idx="2"/>
          </p:nvPr>
        </p:nvGraphicFramePr>
        <p:xfrm>
          <a:off x="304800" y="1524000"/>
          <a:ext cx="7848600" cy="4786313"/>
        </p:xfrm>
        <a:graphic>
          <a:graphicData uri="http://schemas.openxmlformats.org/drawingml/2006/table">
            <a:tbl>
              <a:tblPr/>
              <a:tblGrid>
                <a:gridCol w="5257800"/>
                <a:gridCol w="13716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 Monthly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 Living 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After separation, before payment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Income, after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 Living 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Separated, after 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Minimally Adequate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Separated, after 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Percent of Obligor’s Net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BB088B-6A2B-46FB-8927-47DC03028563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74810" name="Text Box 322"/>
          <p:cNvSpPr txBox="1">
            <a:spLocks noChangeArrowheads="1"/>
          </p:cNvSpPr>
          <p:nvPr/>
        </p:nvSpPr>
        <p:spPr bwMode="auto">
          <a:xfrm>
            <a:off x="5562600" y="1066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 CP	  	NCP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7391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038600"/>
            <a:ext cx="7543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4800600"/>
            <a:ext cx="7010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5562600"/>
            <a:ext cx="7239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9000" y="60198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Generating the COBS Guideline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Anchor </a:t>
            </a:r>
            <a:r>
              <a:rPr lang="en-US" dirty="0" smtClean="0"/>
              <a:t>Grid (next slide) with Equal </a:t>
            </a:r>
            <a:r>
              <a:rPr lang="en-US" dirty="0" smtClean="0"/>
              <a:t>Earner Diagonal </a:t>
            </a:r>
          </a:p>
          <a:p>
            <a:endParaRPr lang="en-US" dirty="0" smtClean="0"/>
          </a:p>
          <a:p>
            <a:r>
              <a:rPr lang="en-US" dirty="0" smtClean="0"/>
              <a:t>Then examine “cell pairs”.  </a:t>
            </a:r>
          </a:p>
          <a:p>
            <a:endParaRPr lang="en-US" dirty="0" smtClean="0"/>
          </a:p>
          <a:p>
            <a:r>
              <a:rPr lang="en-US" dirty="0" smtClean="0"/>
              <a:t>Facts common to each member of the pair</a:t>
            </a:r>
          </a:p>
          <a:p>
            <a:pPr lvl="1"/>
            <a:r>
              <a:rPr lang="en-US" dirty="0" smtClean="0"/>
              <a:t>Income: Example: parent earns $6,000 gross monthly, the other earns $1,000</a:t>
            </a:r>
          </a:p>
          <a:p>
            <a:pPr lvl="1"/>
            <a:r>
              <a:rPr lang="en-US" dirty="0" smtClean="0"/>
              <a:t>Parenting time. Example: NCP has child for 100 days</a:t>
            </a:r>
          </a:p>
          <a:p>
            <a:endParaRPr lang="en-US" dirty="0" smtClean="0"/>
          </a:p>
          <a:p>
            <a:r>
              <a:rPr lang="en-US" dirty="0" smtClean="0"/>
              <a:t>How are the two members of the pair different?</a:t>
            </a:r>
          </a:p>
          <a:p>
            <a:pPr lvl="1"/>
            <a:r>
              <a:rPr lang="en-US" dirty="0" smtClean="0"/>
              <a:t>Either the NCP is the high earner, or the CP</a:t>
            </a:r>
          </a:p>
          <a:p>
            <a:pPr lvl="1"/>
            <a:r>
              <a:rPr lang="en-US" dirty="0" smtClean="0"/>
              <a:t>Thus these two families have the same living standard before separation. Goal is to control how differently they come out after separation.  (Gross Disparity)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Compare MEG and COBS for this example: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28600" y="16764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Grid </a:t>
            </a:r>
          </a:p>
          <a:p>
            <a:r>
              <a:rPr lang="en-US" sz="3600" dirty="0">
                <a:solidFill>
                  <a:schemeClr val="tx2"/>
                </a:solidFill>
              </a:rPr>
              <a:t>Example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133600" y="609600"/>
          <a:ext cx="6858000" cy="6035675"/>
        </p:xfrm>
        <a:graphic>
          <a:graphicData uri="http://schemas.openxmlformats.org/presentationml/2006/ole">
            <p:oleObj spid="_x0000_s6146" name="Acrobat Document" r:id="rId3" imgW="7779960" imgH="10051560" progId="AcroExch.Document.7">
              <p:embed/>
            </p:oleObj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2F6D1-2B5C-4791-BCF2-7D0E8B019610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latin typeface="+mn-lt"/>
              </a:rPr>
              <a:t>MEG 4 and 19, </a:t>
            </a:r>
            <a:r>
              <a:rPr lang="en-US" sz="2400" cap="none" dirty="0" smtClean="0">
                <a:latin typeface="+mn-lt"/>
              </a:rPr>
              <a:t>One Child, 100 Parenting Days</a:t>
            </a:r>
            <a:endParaRPr lang="en-US" cap="none" dirty="0" smtClean="0">
              <a:latin typeface="+mn-lt"/>
            </a:endParaRPr>
          </a:p>
        </p:txBody>
      </p:sp>
      <p:graphicFrame>
        <p:nvGraphicFramePr>
          <p:cNvPr id="33991" name="Group 199"/>
          <p:cNvGraphicFramePr>
            <a:graphicFrameLocks noGrp="1"/>
          </p:cNvGraphicFramePr>
          <p:nvPr>
            <p:ph type="tbl" idx="1"/>
          </p:nvPr>
        </p:nvGraphicFramePr>
        <p:xfrm>
          <a:off x="304800" y="1524000"/>
          <a:ext cx="7848601" cy="5105400"/>
        </p:xfrm>
        <a:graphic>
          <a:graphicData uri="http://schemas.openxmlformats.org/drawingml/2006/table">
            <a:tbl>
              <a:tblPr/>
              <a:tblGrid>
                <a:gridCol w="3169627"/>
                <a:gridCol w="1132010"/>
                <a:gridCol w="1132010"/>
                <a:gridCol w="226402"/>
                <a:gridCol w="1056542"/>
                <a:gridCol w="113201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% Obligor Net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9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CA7183-37B4-4483-8861-EE22DEA49F1A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77920" name="Text Box 60"/>
          <p:cNvSpPr txBox="1">
            <a:spLocks noChangeArrowheads="1"/>
          </p:cNvSpPr>
          <p:nvPr/>
        </p:nvSpPr>
        <p:spPr bwMode="auto">
          <a:xfrm>
            <a:off x="3200400" y="1027113"/>
            <a:ext cx="563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7921" name="Text Box 188"/>
          <p:cNvSpPr txBox="1">
            <a:spLocks noChangeArrowheads="1"/>
          </p:cNvSpPr>
          <p:nvPr/>
        </p:nvSpPr>
        <p:spPr bwMode="auto">
          <a:xfrm>
            <a:off x="3352800" y="762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      Cell 4                                 Cell 19</a:t>
            </a:r>
            <a:endParaRPr lang="en-US" sz="2400" dirty="0">
              <a:solidFill>
                <a:schemeClr val="hlink"/>
              </a:solidFill>
            </a:endParaRPr>
          </a:p>
          <a:p>
            <a:r>
              <a:rPr lang="en-US" dirty="0"/>
              <a:t>     CP	         NCP	   CP              NCP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981200"/>
            <a:ext cx="434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743200"/>
            <a:ext cx="419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3200400"/>
            <a:ext cx="434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581400"/>
            <a:ext cx="4343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4800600"/>
            <a:ext cx="426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5638800"/>
            <a:ext cx="441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6019800"/>
            <a:ext cx="426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Guidelines are Supposed to 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Who tells us what they are supposed to do?</a:t>
            </a:r>
          </a:p>
          <a:p>
            <a:pPr lvl="1"/>
            <a:r>
              <a:rPr lang="en-US" dirty="0" smtClean="0"/>
              <a:t>Scholars</a:t>
            </a:r>
          </a:p>
          <a:p>
            <a:pPr lvl="1"/>
            <a:r>
              <a:rPr lang="en-US" dirty="0" smtClean="0"/>
              <a:t>Empirical Studies of Citizens Views</a:t>
            </a:r>
          </a:p>
          <a:p>
            <a:r>
              <a:rPr lang="en-US" dirty="0" smtClean="0"/>
              <a:t>They Agree There Are Multiple Goals</a:t>
            </a:r>
          </a:p>
          <a:p>
            <a:pPr lvl="1"/>
            <a:r>
              <a:rPr lang="en-US" dirty="0" smtClean="0"/>
              <a:t>Ensure Child A Decent Minimum if at all possible</a:t>
            </a:r>
          </a:p>
          <a:p>
            <a:pPr lvl="1"/>
            <a:r>
              <a:rPr lang="en-US" dirty="0" smtClean="0"/>
              <a:t>Provide Child More if possible: avoid gross disparities</a:t>
            </a:r>
          </a:p>
          <a:p>
            <a:pPr lvl="1"/>
            <a:r>
              <a:rPr lang="en-US" dirty="0" smtClean="0"/>
              <a:t>Vindicate the Principle that Both Parents Pay</a:t>
            </a:r>
          </a:p>
          <a:p>
            <a:pPr lvl="1"/>
            <a:r>
              <a:rPr lang="en-US" dirty="0" smtClean="0"/>
              <a:t>Respect the Obligor’s Claim on His Own Earnings</a:t>
            </a:r>
          </a:p>
          <a:p>
            <a:pPr lvl="2"/>
            <a:r>
              <a:rPr lang="en-US" dirty="0" smtClean="0"/>
              <a:t>For poor obligors, the self support reserve</a:t>
            </a:r>
          </a:p>
          <a:p>
            <a:pPr lvl="2"/>
            <a:r>
              <a:rPr lang="en-US" dirty="0" smtClean="0"/>
              <a:t>For wealthier obligors, retain some advantage</a:t>
            </a:r>
          </a:p>
          <a:p>
            <a:endParaRPr lang="en-US" dirty="0" smtClean="0"/>
          </a:p>
          <a:p>
            <a:r>
              <a:rPr lang="en-US" dirty="0" smtClean="0"/>
              <a:t>But: what does the </a:t>
            </a:r>
            <a:r>
              <a:rPr lang="en-US" i="1" dirty="0" smtClean="0"/>
              <a:t>Law</a:t>
            </a:r>
            <a:r>
              <a:rPr lang="en-US" dirty="0" smtClean="0"/>
              <a:t> say guidelines should do?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Cell Pair Example: COBS 4 and 19</a:t>
            </a:r>
            <a:br>
              <a:rPr lang="en-US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One Child, 100 Parenting Days</a:t>
            </a:r>
            <a:endParaRPr lang="en-US" dirty="0" smtClean="0">
              <a:latin typeface="+mn-lt"/>
            </a:endParaRPr>
          </a:p>
        </p:txBody>
      </p:sp>
      <p:graphicFrame>
        <p:nvGraphicFramePr>
          <p:cNvPr id="63595" name="Group 107"/>
          <p:cNvGraphicFramePr>
            <a:graphicFrameLocks noGrp="1"/>
          </p:cNvGraphicFramePr>
          <p:nvPr>
            <p:ph type="tbl" idx="1"/>
          </p:nvPr>
        </p:nvGraphicFramePr>
        <p:xfrm>
          <a:off x="304800" y="1752600"/>
          <a:ext cx="7924800" cy="4781551"/>
        </p:xfrm>
        <a:graphic>
          <a:graphicData uri="http://schemas.openxmlformats.org/drawingml/2006/table">
            <a:tbl>
              <a:tblPr/>
              <a:tblGrid>
                <a:gridCol w="3276600"/>
                <a:gridCol w="1066800"/>
                <a:gridCol w="1066800"/>
                <a:gridCol w="304800"/>
                <a:gridCol w="1143000"/>
                <a:gridCol w="1066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  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$ 1,189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30F0E4-E265-4FE9-8AAC-22DC46FD0854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83040" name="Text Box 96"/>
          <p:cNvSpPr txBox="1">
            <a:spLocks noChangeArrowheads="1"/>
          </p:cNvSpPr>
          <p:nvPr/>
        </p:nvSpPr>
        <p:spPr bwMode="auto">
          <a:xfrm>
            <a:off x="3200400" y="1027113"/>
            <a:ext cx="563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3041" name="Text Box 97"/>
          <p:cNvSpPr txBox="1">
            <a:spLocks noChangeArrowheads="1"/>
          </p:cNvSpPr>
          <p:nvPr/>
        </p:nvSpPr>
        <p:spPr bwMode="auto">
          <a:xfrm>
            <a:off x="3352800" y="1066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        Cell 4                             Cell 19</a:t>
            </a:r>
            <a:endParaRPr lang="en-US" sz="2400" dirty="0">
              <a:solidFill>
                <a:schemeClr val="hlink"/>
              </a:solidFill>
            </a:endParaRPr>
          </a:p>
          <a:p>
            <a:r>
              <a:rPr lang="en-US" dirty="0"/>
              <a:t>       CP	           NCP	    CP	       NCP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449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3810000"/>
            <a:ext cx="449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4267200"/>
            <a:ext cx="441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5029200"/>
            <a:ext cx="441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791200"/>
            <a:ext cx="441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6172200"/>
            <a:ext cx="434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1" name="Group 111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After sep, before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$2,336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$3,266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Minimally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9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   CP        NCP         CP	  NCP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 Child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100 Parenting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$7,000 Combined Income</a:t>
            </a:r>
          </a:p>
        </p:txBody>
      </p:sp>
      <p:sp>
        <p:nvSpPr>
          <p:cNvPr id="88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CA8D5-4008-4099-A407-B071C6F8E4B4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1" name="Group 111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After sep, before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$2,336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$3,266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Minimally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83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   CP        NCP         CP	  NCP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 Child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100 Parenting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$7,000 Combined Income</a:t>
            </a:r>
          </a:p>
        </p:txBody>
      </p:sp>
      <p:sp>
        <p:nvSpPr>
          <p:cNvPr id="891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6CA05-0E1E-4D61-9439-50BE9355BDBC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1" name="Group 111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After sep, before CS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$2,336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$3,266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Separated, after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207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   CP        NCP         CP	  NCP</a:t>
            </a:r>
          </a:p>
        </p:txBody>
      </p:sp>
      <p:sp>
        <p:nvSpPr>
          <p:cNvPr id="90211" name="Rectangle 7"/>
          <p:cNvSpPr>
            <a:spLocks noChangeArrowheads="1"/>
          </p:cNvSpPr>
          <p:nvPr/>
        </p:nvSpPr>
        <p:spPr bwMode="auto">
          <a:xfrm>
            <a:off x="4418013" y="3244850"/>
            <a:ext cx="30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 Child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100 Parenting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$7,000 Combined Income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2971800"/>
            <a:ext cx="11430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10668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021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C466DC-0096-4891-93E1-656150A5E897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11" name="Group 111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25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After sep, before 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-$1,227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$687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$2,336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$3,266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Separated, after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81%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Minimally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Separated, after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35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NCP        CP         NCP         CP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 Child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100 Parenting Days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$7,000 Combined Income</a:t>
            </a:r>
          </a:p>
        </p:txBody>
      </p:sp>
      <p:sp>
        <p:nvSpPr>
          <p:cNvPr id="871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C0326-7F3E-47FE-B8CD-085D51F816F8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72" name="Group 136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$2,481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$2,107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3733800"/>
            <a:ext cx="4876800" cy="457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94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86CD8BD-F648-48C5-B347-1D0BFBDF48FE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D30C1-2324-4B45-98DD-24BF40B67D4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152400"/>
          <a:ext cx="7772400" cy="6553200"/>
        </p:xfrm>
        <a:graphic>
          <a:graphicData uri="http://schemas.openxmlformats.org/presentationml/2006/ole">
            <p:oleObj spid="_x0000_s242690" name="Acrobat Document" r:id="rId4" imgW="4648200" imgH="46863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-914400"/>
            <a:ext cx="10814050" cy="789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A6C8A78-E93F-4D12-AA82-EE3EDCF666D5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US" dirty="0" smtClean="0"/>
              <a:t>Some Concluding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The difference between MEG and COBS is greatest when</a:t>
            </a:r>
          </a:p>
          <a:p>
            <a:pPr lvl="1"/>
            <a:r>
              <a:rPr lang="en-US" dirty="0" smtClean="0"/>
              <a:t>There is great parental income disparity (COBS gives more favorable result to lower income parents)</a:t>
            </a:r>
          </a:p>
          <a:p>
            <a:pPr lvl="1"/>
            <a:r>
              <a:rPr lang="en-US" dirty="0" smtClean="0"/>
              <a:t>A low income noncustodial parent has the child for more than 120 days (this NCP may </a:t>
            </a:r>
            <a:r>
              <a:rPr lang="en-US" i="1" dirty="0" smtClean="0"/>
              <a:t>receive</a:t>
            </a:r>
            <a:r>
              <a:rPr lang="en-US" dirty="0" smtClean="0"/>
              <a:t> support)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little differences when parental incomes are similar.</a:t>
            </a:r>
          </a:p>
          <a:p>
            <a:endParaRPr lang="en-US" dirty="0" smtClean="0"/>
          </a:p>
          <a:p>
            <a:r>
              <a:rPr lang="en-US" dirty="0" smtClean="0"/>
              <a:t>COBS includes a relatively generous parenting time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31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12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40A78-AEBA-4CB6-B6B7-EC9F88D438FF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en-US" sz="4400" dirty="0" smtClean="0"/>
              <a:t>The supreme court shall base the </a:t>
            </a:r>
            <a:r>
              <a:rPr lang="en-US" sz="4400" b="1" dirty="0" smtClean="0">
                <a:solidFill>
                  <a:srgbClr val="C00000"/>
                </a:solidFill>
              </a:rPr>
              <a:t>guidelines</a:t>
            </a:r>
            <a:r>
              <a:rPr lang="en-US" sz="4400" dirty="0" smtClean="0"/>
              <a:t> </a:t>
            </a:r>
          </a:p>
          <a:p>
            <a:pPr eaLnBrk="1" hangingPunct="1">
              <a:buFont typeface="Georgia" pitchFamily="18" charset="0"/>
              <a:buNone/>
            </a:pPr>
            <a:endParaRPr lang="en-US" sz="4400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sz="4400" dirty="0" smtClean="0"/>
              <a:t>and </a:t>
            </a:r>
            <a:r>
              <a:rPr lang="en-US" sz="4400" dirty="0" smtClean="0">
                <a:solidFill>
                  <a:srgbClr val="000000"/>
                </a:solidFill>
              </a:rPr>
              <a:t>criteria for </a:t>
            </a:r>
            <a:r>
              <a:rPr lang="en-US" sz="4400" b="1" dirty="0" smtClean="0">
                <a:solidFill>
                  <a:srgbClr val="006699"/>
                </a:solidFill>
              </a:rPr>
              <a:t>deviation</a:t>
            </a:r>
            <a:r>
              <a:rPr lang="en-US" sz="4400" dirty="0" smtClean="0"/>
              <a:t> </a:t>
            </a:r>
          </a:p>
          <a:p>
            <a:pPr eaLnBrk="1" hangingPunct="1">
              <a:buFont typeface="Georgia" pitchFamily="18" charset="0"/>
              <a:buNone/>
            </a:pPr>
            <a:r>
              <a:rPr lang="en-US" sz="4400" dirty="0" smtClean="0"/>
              <a:t>	from them </a:t>
            </a:r>
          </a:p>
          <a:p>
            <a:pPr eaLnBrk="1" hangingPunct="1">
              <a:buFont typeface="Georgia" pitchFamily="18" charset="0"/>
              <a:buNone/>
            </a:pPr>
            <a:endParaRPr lang="en-US" sz="4400" dirty="0" smtClean="0"/>
          </a:p>
          <a:p>
            <a:pPr eaLnBrk="1" hangingPunct="1">
              <a:buFont typeface="Georgia" pitchFamily="18" charset="0"/>
              <a:buNone/>
            </a:pPr>
            <a:r>
              <a:rPr lang="en-US" sz="3600" dirty="0" smtClean="0"/>
              <a:t>on all relevant factors, including:</a:t>
            </a:r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AEB62DAC-5D78-41D8-AEC3-C67DB6E9D87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304800"/>
            <a:ext cx="8243888" cy="8080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A.R.S. § 25-320(D)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55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71800"/>
            <a:ext cx="4876800" cy="762000"/>
          </a:xfrm>
          <a:prstGeom prst="rect">
            <a:avLst/>
          </a:prstGeom>
          <a:noFill/>
          <a:ln w="635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6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CADD15-9EBD-4F32-B992-363E5916230A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79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733800"/>
            <a:ext cx="4876800" cy="457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28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8A5D0E-1C44-44AE-BCBB-ED0F64CDFD22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303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71800"/>
            <a:ext cx="11430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2971800"/>
            <a:ext cx="10668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431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D4BB07B-5E00-480E-800D-2D159425B044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27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2971800"/>
            <a:ext cx="11430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71800"/>
            <a:ext cx="1219200" cy="2362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33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A71124-4EDD-40F5-9832-594AE0EBC26B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3" name="Group 105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51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5715000"/>
            <a:ext cx="1143000" cy="457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5715000"/>
            <a:ext cx="1066800" cy="457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36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D5E86B-0D63-49C8-B815-59BE34442D9B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4" name="Group 104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146%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75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100 Parenting Days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10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   CP           NCP             CP	  NCP</a:t>
            </a:r>
          </a:p>
        </p:txBody>
      </p:sp>
      <p:sp>
        <p:nvSpPr>
          <p:cNvPr id="973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8D0EEE-B77A-41F6-AF47-C79D031FE8A3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72" name="Group 136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$2,481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$2,107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71800"/>
            <a:ext cx="4876800" cy="762000"/>
          </a:xfrm>
          <a:prstGeom prst="rect">
            <a:avLst/>
          </a:prstGeom>
          <a:noFill/>
          <a:ln w="6350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4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DDFBE3-BC39-4C52-BDDE-61F0B0A7BAF0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72" name="Group 136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$2,481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$2,107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3733800"/>
            <a:ext cx="4876800" cy="457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94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86CD8BD-F648-48C5-B347-1D0BFBDF48FE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5" name="Group 99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$3,857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$1,878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447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99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004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CCE8BCD-AF25-42C7-8AB2-59566F8CD719}" type="slidenum">
              <a:rPr lang="en-US" smtClean="0"/>
              <a:pPr/>
              <a:t>48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72" name="Group 136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$1,895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$2,481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$2,107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$3,590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4953000"/>
            <a:ext cx="4876800" cy="1219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014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4AF2DA-7E45-4EF2-9F26-2272ACBAD705}" type="slidenum">
              <a:rPr lang="en-US" smtClean="0"/>
              <a:pPr/>
              <a:t>49</a:t>
            </a:fld>
            <a:endParaRPr lang="en-US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43888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A.R.S. § 25-320(D), </a:t>
            </a:r>
            <a:r>
              <a:rPr lang="en-US" sz="2400" cap="none" dirty="0" smtClean="0">
                <a:latin typeface="+mn-lt"/>
              </a:rPr>
              <a:t>continued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8763000" cy="4760913"/>
          </a:xfrm>
        </p:spPr>
        <p:txBody>
          <a:bodyPr>
            <a:normAutofit fontScale="92500"/>
          </a:bodyPr>
          <a:lstStyle/>
          <a:p>
            <a:pPr lvl="1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1. The financial resources and needs of the child.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2. The financial resources and needs of the custodial parent.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3. The standard of living the child would have enjoyed had the marriage not been dissolved.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006699"/>
                </a:solidFill>
              </a:rPr>
              <a:t>4. The physical and emotional condition of the child, and the child's educational needs.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99BF4B97-6989-4CEC-83F3-7394066A41C8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5" name="Group 99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$2,253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$3,857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$1,878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95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4953000"/>
            <a:ext cx="4876800" cy="1219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50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E8A672-3B46-4E31-805A-FBE235976335}" type="slidenum">
              <a:rPr lang="en-US" smtClean="0"/>
              <a:pPr/>
              <a:t>50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" name="Group 103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$1,461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19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352800"/>
            <a:ext cx="1143000" cy="1981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3352800"/>
            <a:ext cx="1066800" cy="1981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52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A13484-2662-4DEB-B380-EEA82A22AC07}" type="slidenum">
              <a:rPr lang="en-US" smtClean="0"/>
              <a:pPr/>
              <a:t>51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" name="Group 103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$4,494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$2,175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$1,461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43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352800"/>
            <a:ext cx="1143000" cy="1981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3352800"/>
            <a:ext cx="1219200" cy="19812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55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F7D8D3-939D-4817-BF4C-B510C0FF4987}" type="slidenum">
              <a:rPr lang="en-US" smtClean="0"/>
              <a:pPr/>
              <a:t>52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4" name="Group 100"/>
          <p:cNvGraphicFramePr>
            <a:graphicFrameLocks noGrp="1"/>
          </p:cNvGraphicFramePr>
          <p:nvPr/>
        </p:nvGraphicFramePr>
        <p:xfrm>
          <a:off x="304800" y="1752600"/>
          <a:ext cx="8229600" cy="4781551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143000"/>
                <a:gridCol w="304800"/>
                <a:gridCol w="10668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Gross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5000"/>
                      </a:srgb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$4,777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As Intact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After sep, before pay’t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+$1,066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$352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Tax &amp; payment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$3,711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$1,954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Middle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Minimal Adequate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Separated, after pay’t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Payment as % Obligor 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67" name="Rectangle 97"/>
          <p:cNvSpPr>
            <a:spLocks noChangeArrowheads="1"/>
          </p:cNvSpPr>
          <p:nvPr/>
        </p:nvSpPr>
        <p:spPr bwMode="auto">
          <a:xfrm>
            <a:off x="5257800" y="12192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352800" cy="923330"/>
          </a:xfrm>
          <a:prstGeom prst="rect">
            <a:avLst/>
          </a:prstGeom>
          <a:solidFill>
            <a:srgbClr val="006699"/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1 Child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Georgia"/>
                <a:cs typeface="Arial" charset="0"/>
              </a:rPr>
              <a:t>Equal Parenting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Georgia"/>
                <a:cs typeface="Arial" charset="0"/>
              </a:rPr>
              <a:t>$7,000 Combined Income</a:t>
            </a:r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657600" y="762000"/>
            <a:ext cx="4876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7AFBD"/>
                </a:solidFill>
                <a:latin typeface="Georgia"/>
                <a:cs typeface="Arial" charset="0"/>
              </a:rPr>
              <a:t>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COBS</a:t>
            </a:r>
            <a:r>
              <a:rPr 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                     </a:t>
            </a:r>
            <a:r>
              <a:rPr lang="en-US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Arial" charset="0"/>
              </a:rPr>
              <a:t>MEG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eorgia"/>
                <a:cs typeface="Arial" charset="0"/>
              </a:rPr>
              <a:t>Parent A       Parent B      Parent A      Parent B</a:t>
            </a:r>
            <a:endParaRPr lang="en-US" sz="2400" dirty="0">
              <a:solidFill>
                <a:prstClr val="black"/>
              </a:solidFill>
              <a:latin typeface="Georgia"/>
              <a:cs typeface="Arial" charset="0"/>
            </a:endParaRPr>
          </a:p>
        </p:txBody>
      </p:sp>
      <p:sp>
        <p:nvSpPr>
          <p:cNvPr id="1055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10F488-0E51-464C-95E4-6A6D312A2FED}" type="slidenum">
              <a:rPr lang="en-US" smtClean="0"/>
              <a:pPr/>
              <a:t>53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9250"/>
            <a:ext cx="73152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35A912-50D1-4B0F-9BC4-558C1F4A51CB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43888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cap="none" dirty="0" smtClean="0">
                <a:latin typeface="+mn-lt"/>
              </a:rPr>
              <a:t>A.R.S. § 25-320(D), continued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600" dirty="0" smtClean="0"/>
              <a:t>	</a:t>
            </a:r>
            <a:r>
              <a:rPr lang="en-US" sz="3500" dirty="0" smtClean="0">
                <a:solidFill>
                  <a:srgbClr val="C00000"/>
                </a:solidFill>
              </a:rPr>
              <a:t>5. </a:t>
            </a: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3500" dirty="0" smtClean="0">
                <a:solidFill>
                  <a:srgbClr val="C00000"/>
                </a:solidFill>
              </a:rPr>
              <a:t>The financial resources and needs of the noncustodial parent.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C00000"/>
                </a:solidFill>
              </a:rPr>
              <a:t>	6. 	The medical support plan for the child.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 smtClean="0"/>
              <a:t>	</a:t>
            </a:r>
            <a:r>
              <a:rPr lang="en-US" sz="3500" dirty="0" smtClean="0">
                <a:solidFill>
                  <a:srgbClr val="006699"/>
                </a:solidFill>
              </a:rPr>
              <a:t>7. </a:t>
            </a:r>
            <a:r>
              <a:rPr lang="en-US" sz="3500" dirty="0" smtClean="0"/>
              <a:t>	</a:t>
            </a:r>
            <a:r>
              <a:rPr lang="en-US" sz="3500" dirty="0" smtClean="0">
                <a:solidFill>
                  <a:srgbClr val="006699"/>
                </a:solidFill>
              </a:rPr>
              <a:t>Excessive or abnormal expenditures, destruction, concealment or fraudulent disposition of community, joint tenancy and other property held in common.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 smtClean="0"/>
              <a:t>	</a:t>
            </a:r>
            <a:r>
              <a:rPr lang="en-US" sz="3500" dirty="0" smtClean="0">
                <a:solidFill>
                  <a:srgbClr val="C00000"/>
                </a:solidFill>
              </a:rPr>
              <a:t>8. 	The duration of parenting time and related 	expenses.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4518" name="Slide Number Placeholder 7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C57480F6-0BFF-4E24-8EBF-59D579241C7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Oval Callout 5"/>
          <p:cNvSpPr/>
          <p:nvPr/>
        </p:nvSpPr>
        <p:spPr>
          <a:xfrm>
            <a:off x="0" y="762000"/>
            <a:ext cx="914400" cy="1828800"/>
          </a:xfrm>
          <a:prstGeom prst="wedgeEllipseCallout">
            <a:avLst>
              <a:gd name="adj1" fmla="val 51563"/>
              <a:gd name="adj2" fmla="val 61111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Post grid add-on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486400" y="5562600"/>
            <a:ext cx="2362200" cy="1143000"/>
          </a:xfrm>
          <a:prstGeom prst="wedgeEllipseCallout">
            <a:avLst>
              <a:gd name="adj1" fmla="val -95177"/>
              <a:gd name="adj2" fmla="val -24096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Final calculation within the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6" grpId="0" uiExpan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43888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Thus: Four Statutory Criteria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143000"/>
            <a:ext cx="6858000" cy="5486400"/>
          </a:xfrm>
        </p:spPr>
        <p:txBody>
          <a:bodyPr lIns="0">
            <a:normAutofit fontScale="92500" lnSpcReduction="10000"/>
          </a:bodyPr>
          <a:lstStyle/>
          <a:p>
            <a:pPr marL="806958" indent="-514350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C00000"/>
                </a:solidFill>
              </a:rPr>
              <a:t>The financial resources and needs of the child.</a:t>
            </a:r>
          </a:p>
          <a:p>
            <a:pPr marL="806958" indent="-514350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C00000"/>
                </a:solidFill>
              </a:rPr>
              <a:t>The financial resources and needs of the custodial parent.</a:t>
            </a:r>
          </a:p>
          <a:p>
            <a:pPr marL="806958" indent="-514350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C00000"/>
                </a:solidFill>
              </a:rPr>
              <a:t>The financial resources and needs of the noncustodial parent.</a:t>
            </a:r>
          </a:p>
          <a:p>
            <a:pPr marL="806958" indent="-514350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endParaRPr lang="en-US" sz="3500" dirty="0" smtClean="0">
              <a:solidFill>
                <a:srgbClr val="C00000"/>
              </a:solidFill>
            </a:endParaRPr>
          </a:p>
          <a:p>
            <a:pPr marL="806958" indent="-514350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en-US" sz="3500" dirty="0" smtClean="0">
                <a:solidFill>
                  <a:srgbClr val="C00000"/>
                </a:solidFill>
              </a:rPr>
              <a:t>The standard of living the child would have enjoyed had the marriage not been dissolved.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A5002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accent2"/>
              </a:solidFill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A59D149-2EA9-40AC-BDDC-0B86FAC9927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6781800" y="1371600"/>
            <a:ext cx="1524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 rot="5400000">
            <a:off x="6553200" y="1981200"/>
            <a:ext cx="2514600" cy="1447800"/>
          </a:xfrm>
          <a:prstGeom prst="wedgeRectCallout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Callout 1 (Accent Bar) 7"/>
          <p:cNvSpPr/>
          <p:nvPr/>
        </p:nvSpPr>
        <p:spPr>
          <a:xfrm>
            <a:off x="7086600" y="1600200"/>
            <a:ext cx="1371600" cy="2286000"/>
          </a:xfrm>
          <a:prstGeom prst="accentCallout1">
            <a:avLst>
              <a:gd name="adj1" fmla="val 77827"/>
              <a:gd name="adj2" fmla="val -128"/>
              <a:gd name="adj3" fmla="val 26923"/>
              <a:gd name="adj4" fmla="val -6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Compare: a) the 2 post-separation households to one another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819400" y="4191000"/>
            <a:ext cx="5181600" cy="612648"/>
          </a:xfrm>
          <a:prstGeom prst="wedgeRectCallout">
            <a:avLst>
              <a:gd name="adj1" fmla="val -30335"/>
              <a:gd name="adj2" fmla="val 900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b) Their earlier situation when the family was intact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5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/>
              <a:t>The 4 Statutory Criteria Relate to the Goals That Guidelines Seek to Achieve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sz="3000" dirty="0" smtClean="0"/>
              <a:t>Ensure Child A Decent Minimum if possible</a:t>
            </a:r>
          </a:p>
          <a:p>
            <a:pPr lvl="2"/>
            <a:r>
              <a:rPr lang="en-US" sz="3000" dirty="0" smtClean="0"/>
              <a:t>Obligor’s finances tells you if it is</a:t>
            </a:r>
          </a:p>
          <a:p>
            <a:pPr lvl="2"/>
            <a:endParaRPr lang="en-US" sz="3000" dirty="0" smtClean="0"/>
          </a:p>
          <a:p>
            <a:pPr lvl="1"/>
            <a:r>
              <a:rPr lang="en-US" sz="3000" dirty="0" smtClean="0"/>
              <a:t>Provide Child More Than Minimum, if possible: </a:t>
            </a:r>
          </a:p>
          <a:p>
            <a:pPr lvl="2"/>
            <a:r>
              <a:rPr lang="en-US" sz="3000" dirty="0" smtClean="0"/>
              <a:t>Comparing post-separation households reveals gross disparities</a:t>
            </a:r>
          </a:p>
          <a:p>
            <a:pPr lvl="2"/>
            <a:r>
              <a:rPr lang="en-US" sz="3000" dirty="0" smtClean="0"/>
              <a:t>Comparing them to Intact Household reveals the relative financial pain of divorce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Dual Obligation Principle: Both Parents Pay</a:t>
            </a:r>
          </a:p>
          <a:p>
            <a:pPr lvl="2"/>
            <a:r>
              <a:rPr lang="en-US" sz="3000" dirty="0" smtClean="0"/>
              <a:t>When CP has more, NCP still pays something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Respect Obligor’s Claim on His Own Earnings</a:t>
            </a:r>
          </a:p>
          <a:p>
            <a:pPr lvl="2"/>
            <a:r>
              <a:rPr lang="en-US" sz="3000" dirty="0" smtClean="0"/>
              <a:t>Wealthy Obligor should retain living standard advantage</a:t>
            </a:r>
          </a:p>
          <a:p>
            <a:pPr lvl="2"/>
            <a:r>
              <a:rPr lang="en-US" sz="3000" dirty="0" smtClean="0"/>
              <a:t>Poor obligor must not fall below minimal income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CA782B-6AB9-4ED9-B95D-9FC38B0C2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Part I Conclusion and Questions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543800" cy="5257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3600" dirty="0" smtClean="0"/>
              <a:t>Guideline amounts always reflect tradeoffs among competing goals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The goals are set by statutes and cases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Meeting the goals requires comparing the post-separation living standards of the two resulting households to each other, and to the pre-separation household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These required comparisons tell you the kind of economic data the guideline writer needs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Question: are current guidelines based on this kind of data?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>
              <a:buNone/>
            </a:pPr>
            <a:endParaRPr lang="en-US" sz="3600" dirty="0" smtClean="0"/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E2E32B60-01B7-43FE-9484-21461FB4198F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6624</TotalTime>
  <Words>5611</Words>
  <Application>Microsoft Office PowerPoint</Application>
  <PresentationFormat>On-screen Show (4:3)</PresentationFormat>
  <Paragraphs>1650</Paragraphs>
  <Slides>54</Slides>
  <Notes>34</Notes>
  <HiddenSlides>8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1_Urban</vt:lpstr>
      <vt:lpstr>2_Urban</vt:lpstr>
      <vt:lpstr>3_Urban</vt:lpstr>
      <vt:lpstr>4_Urban</vt:lpstr>
      <vt:lpstr>5_Urban</vt:lpstr>
      <vt:lpstr>6_Urban</vt:lpstr>
      <vt:lpstr>7_Urban</vt:lpstr>
      <vt:lpstr>8_Urban</vt:lpstr>
      <vt:lpstr>10_Urban</vt:lpstr>
      <vt:lpstr>12_Urban</vt:lpstr>
      <vt:lpstr>13_Urban</vt:lpstr>
      <vt:lpstr>14_Urban</vt:lpstr>
      <vt:lpstr>15_Urban</vt:lpstr>
      <vt:lpstr>16_Urban</vt:lpstr>
      <vt:lpstr>17_Urban</vt:lpstr>
      <vt:lpstr>18_Urban</vt:lpstr>
      <vt:lpstr>Oriel</vt:lpstr>
      <vt:lpstr>Chart</vt:lpstr>
      <vt:lpstr>Acrobat Document</vt:lpstr>
      <vt:lpstr>Arizona: A New Approach to  Child Support Guidelines</vt:lpstr>
      <vt:lpstr>Presentation Overview: 3 Parts</vt:lpstr>
      <vt:lpstr>What Guidelines are Supposed to Do</vt:lpstr>
      <vt:lpstr>Slide 4</vt:lpstr>
      <vt:lpstr>A.R.S. § 25-320(D), continued</vt:lpstr>
      <vt:lpstr>A.R.S. § 25-320(D), continued</vt:lpstr>
      <vt:lpstr>Thus: Four Statutory Criteria</vt:lpstr>
      <vt:lpstr>The 4 Statutory Criteria Relate to the Goals That Guidelines Seek to Achieve</vt:lpstr>
      <vt:lpstr>Part I Conclusion and Questions</vt:lpstr>
      <vt:lpstr>Presentation Overview: 3 Parts</vt:lpstr>
      <vt:lpstr>Guideline Basics</vt:lpstr>
      <vt:lpstr>CHART 2 SUPPORT RATES</vt:lpstr>
      <vt:lpstr>Slide 13</vt:lpstr>
      <vt:lpstr>Where The Percentages Don’t Come From:  (Guideline Myths)</vt:lpstr>
      <vt:lpstr>Where They Do Come From</vt:lpstr>
      <vt:lpstr>Slide 16</vt:lpstr>
      <vt:lpstr>What Are the Marginal Expenditures?*</vt:lpstr>
      <vt:lpstr>Impact of Basing Support Amounts on Marginal Expenditure</vt:lpstr>
      <vt:lpstr>Slide 19</vt:lpstr>
      <vt:lpstr>Why Marginal Expenditure Measure Yields This Result</vt:lpstr>
      <vt:lpstr>Conclusion: Two Problems With Current Guidelines</vt:lpstr>
      <vt:lpstr>Part II: Overall Conclusions</vt:lpstr>
      <vt:lpstr>Presentation Overview : 3 Parts</vt:lpstr>
      <vt:lpstr>The Proposed Arizona System: COBS (Child-Outcome Based Support)</vt:lpstr>
      <vt:lpstr>What Are Those Multiple Goals?</vt:lpstr>
      <vt:lpstr>Evaluate MEG Guidelines Under These Outcome Standards</vt:lpstr>
      <vt:lpstr>Generating the COBS Guideline</vt:lpstr>
      <vt:lpstr>Slide 28</vt:lpstr>
      <vt:lpstr>MEG 4 and 19, One Child, 100 Parenting Days</vt:lpstr>
      <vt:lpstr>Cell Pair Example: COBS 4 and 19 One Child, 100 Parenting Days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Some Concluding Observations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Support Guidelines</dc:title>
  <dc:creator>IME</dc:creator>
  <cp:lastModifiedBy>Ira01</cp:lastModifiedBy>
  <cp:revision>343</cp:revision>
  <dcterms:created xsi:type="dcterms:W3CDTF">2008-05-21T17:13:02Z</dcterms:created>
  <dcterms:modified xsi:type="dcterms:W3CDTF">2010-04-28T16:53:38Z</dcterms:modified>
</cp:coreProperties>
</file>